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307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1" r:id="rId14"/>
    <p:sldId id="273" r:id="rId15"/>
    <p:sldId id="274" r:id="rId16"/>
    <p:sldId id="275" r:id="rId17"/>
    <p:sldId id="306" r:id="rId18"/>
    <p:sldId id="277" r:id="rId19"/>
    <p:sldId id="280" r:id="rId20"/>
    <p:sldId id="283" r:id="rId21"/>
    <p:sldId id="284" r:id="rId22"/>
    <p:sldId id="287" r:id="rId23"/>
    <p:sldId id="289" r:id="rId24"/>
    <p:sldId id="291" r:id="rId25"/>
    <p:sldId id="305" r:id="rId26"/>
    <p:sldId id="308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82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Καλωσόρισμα. Πέντε αλληλένδετες επικοινωνιακές δεξιότητες με άμεση εφαρμογή στην καθημερινότητα του εκπαιδευτικού.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άξονες δεν λειτουργούν απομονωμένα: η ακρόαση στηρίζει τη διαχείριση συγκρούσεων, η αυτορρύθμιση στηρίζει τη διεκδικητικότητα, όλα εφαρμόζονται και ψηφιακά.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DeVito (2022). Η ακοή είναι φυσιολογική διαδικασία· η ακρόαση είναι δεξιότητα.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Τα μη λεκτικά μηνύματα αποκαλύπτουν συναισθήματα ή στάσεις που δεν εκφράζονται άμεσα με λόγια.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παράφραση δεν είναι επανάληψη των λεγομένων — είναι εργαλείο ελέγχου της ορθής κατανόησης.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Adler et al. (2020).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Hargie (2021).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Στην τρίτη περίπτωση το πρόβλημα διατυπώνεται με σαφήνεια, χωρίς να προσβάλλεται ο συνομιλητής.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West &amp; Turner (2020).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Goleman (2020).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DeVito (2022). Ο τόνος της φωνής: ακόμη και ουδέτερη φράση αποκτά επιθετικό ή απαξιωτικό χαρακτήρα ανάλογα με την εκφορά. Ήρεμος και σταθερός τόνος = αποκλιμάκωση· αύξηση έντασης = φαύλος κύκλος.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Adler et al. (2020).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Keyton (2017). Στόχος δεν είναι νικητής και ηττημένος, αλλά λύση που λαμβάνει υπόψη τις βασικές ανάγκες και των δύο. Η επισήμανση του κοινού στόχου μετατοπίζει την επικοινωνία από την αντιπαράθεση στη συνεργασία.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371600"/>
            <a:ext cx="4754880" cy="4754880"/>
          </a:xfrm>
          <a:prstGeom prst="ellipse">
            <a:avLst/>
          </a:prstGeom>
          <a:solidFill>
            <a:srgbClr val="10505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07040" y="4023360"/>
            <a:ext cx="2926080" cy="2926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915400" y="4892040"/>
            <a:ext cx="731520" cy="731520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41732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200" dirty="0">
                <a:solidFill>
                  <a:srgbClr val="D9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ΚΕΔΙΜΑ</a:t>
            </a:r>
            <a:r>
              <a:rPr lang="en-US" sz="1200" b="1" kern="0" spc="200" dirty="0">
                <a:solidFill>
                  <a:srgbClr val="D9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87452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685800" y="361188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l-GR" sz="2000" dirty="0" err="1">
                <a:solidFill>
                  <a:schemeClr val="bg1"/>
                </a:solidFill>
              </a:rPr>
              <a:t>Δρ</a:t>
            </a:r>
            <a:r>
              <a:rPr lang="el-GR" sz="2000" dirty="0">
                <a:solidFill>
                  <a:schemeClr val="bg1"/>
                </a:solidFill>
              </a:rPr>
              <a:t> Δάφνη Πέτκου, Αναπληρώτρια Καθηγήτρια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l-GR" sz="2000" dirty="0">
                <a:solidFill>
                  <a:schemeClr val="bg1"/>
                </a:solidFill>
              </a:rPr>
              <a:t>Τμήμα Αγωγής και Φροντίδας στην Πρώιμη Παιδική Ηλικία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BED027-D67E-E79B-7914-EDDE31CDB69C}"/>
              </a:ext>
            </a:extLst>
          </p:cNvPr>
          <p:cNvSpPr txBox="1"/>
          <p:nvPr/>
        </p:nvSpPr>
        <p:spPr>
          <a:xfrm>
            <a:off x="471340" y="2036190"/>
            <a:ext cx="100984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Καλές Πρακτικές Αποτελεσματικής Επικοινωνίας και Ανάπτυξης  Θετικών Διαπροσωπικών Σχέσεων στο Ακαδημαϊκό Περιβάλλον</a:t>
            </a:r>
            <a:endParaRPr lang="el-GR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Βασικές Δεξιότητες Επικοινωνίας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737360"/>
            <a:ext cx="2057400" cy="3749040"/>
          </a:xfrm>
          <a:prstGeom prst="roundRect">
            <a:avLst>
              <a:gd name="adj" fmla="val 4444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86968" y="2057400"/>
            <a:ext cx="530352" cy="530352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86968" y="2057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32104" y="27889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Ενεργητική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ακρόαση &amp;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ενσυναίσθηση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32104" y="4023360"/>
            <a:ext cx="1783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Ακούω για να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κατανοήσω, όχι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να απαντήσω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16936" y="1737360"/>
            <a:ext cx="2057400" cy="3749040"/>
          </a:xfrm>
          <a:prstGeom prst="roundRect">
            <a:avLst>
              <a:gd name="adj" fmla="val 4444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18104" y="2057400"/>
            <a:ext cx="530352" cy="530352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18104" y="2057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063240" y="27889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Διεκδικητική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επικοινωνία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063240" y="4023360"/>
            <a:ext cx="1783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Εκφράζομαι με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σαφήνεια και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σεβασμό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148072" y="1737360"/>
            <a:ext cx="2057400" cy="3749040"/>
          </a:xfrm>
          <a:prstGeom prst="roundRect">
            <a:avLst>
              <a:gd name="adj" fmla="val 4444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349240" y="2057400"/>
            <a:ext cx="530352" cy="530352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49240" y="2057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294376" y="27889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Συναισθηματική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νοημοσύνη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294376" y="4023360"/>
            <a:ext cx="1783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Αναγνωρίζω και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ρυθμίζω το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συναίσθημά μου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379208" y="1737360"/>
            <a:ext cx="2057400" cy="3749040"/>
          </a:xfrm>
          <a:prstGeom prst="roundRect">
            <a:avLst>
              <a:gd name="adj" fmla="val 4444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580376" y="2057400"/>
            <a:ext cx="530352" cy="530352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80376" y="2057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7525512" y="27889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Διαχείριση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συγκρούσεων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525512" y="4023360"/>
            <a:ext cx="1783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Μετατρέπω τη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διαφωνία σε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κοινό πρόβλημα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9811512" y="2057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10957255" y="63550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3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1051560"/>
            <a:ext cx="4206240" cy="420624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1600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D98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2331720" y="18745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FB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ΑΞΟΝΑΣ ΠΡΩΤΟΣ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31720" y="22402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3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Ενεργητική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α</a:t>
            </a:r>
            <a:r>
              <a:rPr lang="en-US" sz="33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κρό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αση (Active Listening)</a:t>
            </a:r>
            <a:endParaRPr lang="en-US" sz="3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και </a:t>
            </a:r>
            <a:r>
              <a:rPr lang="en-US" sz="33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ενσυν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αίσθηση (Empathy)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2331720" y="3657600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BFD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«Το να ακούμε κάποιον δεν σημαίνει απαραίτητα ότι κατανοούμε όσα προσπαθεί να μας μεταδώσει.»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σημαίνει «ακούω ενεργητικά»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691640"/>
            <a:ext cx="5486400" cy="4023360"/>
          </a:xfrm>
          <a:prstGeom prst="roundRect">
            <a:avLst>
              <a:gd name="adj" fmla="val 227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05840" y="194767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ακρόαση ως δεξιότητα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005840" y="2441448"/>
            <a:ext cx="4846320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Συνειδητή προσοχή και συγκέντρωση στο μήνυμα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Κατανόηση </a:t>
            </a:r>
            <a:r>
              <a:rPr lang="en-US" sz="1400" dirty="0" err="1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λεκτικού</a:t>
            </a: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</a:t>
            </a: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μη λεκτικού περιεχομένου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Κατάλληλη ανταπόκριση — όχι απλή ακοή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Υπερβαίνει την απλή φυσιολογική διαδικασία της ακοής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92240" y="1737360"/>
            <a:ext cx="56997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παρατηρεί ο </a:t>
            </a: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Ενεργητικός </a:t>
            </a: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κρο</a:t>
            </a: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ατής (Barge, 2022)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720840" y="2313432"/>
            <a:ext cx="292608" cy="292608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59752" y="228600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Τόνος της φωνής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720840" y="2880360"/>
            <a:ext cx="292608" cy="29260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59752" y="285292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Εκφράσεις του προσώπου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720840" y="3447288"/>
            <a:ext cx="292608" cy="29260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59752" y="341985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Στάση του σώματος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720840" y="4014216"/>
            <a:ext cx="292608" cy="29260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59752" y="3986784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Χειρονομίες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720840" y="4581144"/>
            <a:ext cx="292608" cy="29260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59752" y="4553712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Παύσεις και σιωπές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720840" y="5166360"/>
            <a:ext cx="4800600" cy="777240"/>
          </a:xfrm>
          <a:prstGeom prst="roundRect">
            <a:avLst>
              <a:gd name="adj" fmla="val 11765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949440" y="5239512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«Δεν υπάρχει κανένα πρόβλημα» + χαμηλός τόνος + αποφυγή βλέμματος = απογοήτευση ή δυσφορία.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957255" y="63550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20624"/>
            <a:ext cx="109728" cy="566928"/>
          </a:xfrm>
          <a:prstGeom prst="roundRect">
            <a:avLst>
              <a:gd name="adj" fmla="val 416667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60120" y="347472"/>
            <a:ext cx="7772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Ενσυναίσθηση (Empathy)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573975" y="512064"/>
            <a:ext cx="3931920" cy="420624"/>
          </a:xfrm>
          <a:prstGeom prst="roundRect">
            <a:avLst>
              <a:gd name="adj" fmla="val 50000"/>
            </a:avLst>
          </a:prstGeom>
          <a:solidFill>
            <a:srgbClr val="E6F1F3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73975" y="512064"/>
            <a:ext cx="3931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 στενά συνδεδεμένη με την ενεργητική ακρόαση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85800" y="1298448"/>
            <a:ext cx="10820095" cy="960120"/>
          </a:xfrm>
          <a:prstGeom prst="roundRect">
            <a:avLst>
              <a:gd name="adj" fmla="val 11429"/>
            </a:avLst>
          </a:prstGeom>
          <a:solidFill>
            <a:srgbClr val="E6F1F3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1298448"/>
            <a:ext cx="109728" cy="960120"/>
          </a:xfrm>
          <a:prstGeom prst="roundRect">
            <a:avLst>
              <a:gd name="adj" fmla="val 416667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1572768"/>
            <a:ext cx="1325880" cy="402336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572768"/>
            <a:ext cx="13258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ΕΙΝΑΙ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560320" y="1298448"/>
            <a:ext cx="867125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55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ικανότητα να κατανοούμε την </a:t>
            </a:r>
            <a:r>
              <a:rPr lang="en-US" sz="15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εμπειρία</a:t>
            </a:r>
            <a:r>
              <a:rPr lang="en-US" sz="155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την </a:t>
            </a:r>
            <a:r>
              <a:rPr lang="en-US" sz="15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οπτική</a:t>
            </a:r>
            <a:r>
              <a:rPr lang="en-US" sz="155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 τα </a:t>
            </a:r>
            <a:r>
              <a:rPr lang="en-US" sz="15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συναισθήματα</a:t>
            </a:r>
            <a:r>
              <a:rPr lang="en-US" sz="155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του άλλου — χωρίς να είναι απαραίτητο να συμφωνούμε μαζί του.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85800" y="2432304"/>
            <a:ext cx="6583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Τρία βασικά στοιχεία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85800" y="2816352"/>
            <a:ext cx="2072640" cy="1783080"/>
          </a:xfrm>
          <a:prstGeom prst="roundRect">
            <a:avLst>
              <a:gd name="adj" fmla="val 6154"/>
            </a:avLst>
          </a:prstGeom>
          <a:solidFill>
            <a:srgbClr val="E6F1F3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85800" y="2816352"/>
            <a:ext cx="2072640" cy="91440"/>
          </a:xfrm>
          <a:prstGeom prst="roundRect">
            <a:avLst>
              <a:gd name="adj" fmla="val 500000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86968" y="3054096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0105" y="3187233"/>
            <a:ext cx="209215" cy="209215"/>
          </a:xfrm>
          <a:prstGeom prst="diamond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54936" y="3072384"/>
            <a:ext cx="402336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54936" y="3072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86968" y="3657600"/>
            <a:ext cx="1670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Κατανόηση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86968" y="4023360"/>
            <a:ext cx="16703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της οπτικής </a:t>
            </a:r>
            <a:r>
              <a:rPr lang="en-US" sz="1300" dirty="0" err="1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</a:t>
            </a:r>
            <a:r>
              <a:rPr lang="en-US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άλλου</a:t>
            </a:r>
            <a:r>
              <a:rPr lang="el-GR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41320" y="2816352"/>
            <a:ext cx="2072640" cy="1783080"/>
          </a:xfrm>
          <a:prstGeom prst="roundRect">
            <a:avLst>
              <a:gd name="adj" fmla="val 6154"/>
            </a:avLst>
          </a:prstGeom>
          <a:solidFill>
            <a:srgbClr val="EFEBF8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941320" y="2816352"/>
            <a:ext cx="2072640" cy="91440"/>
          </a:xfrm>
          <a:prstGeom prst="roundRect">
            <a:avLst>
              <a:gd name="adj" fmla="val 500000"/>
            </a:avLst>
          </a:prstGeom>
          <a:solidFill>
            <a:srgbClr val="6E56B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142488" y="3054096"/>
            <a:ext cx="475488" cy="475488"/>
          </a:xfrm>
          <a:prstGeom prst="ellipse">
            <a:avLst/>
          </a:prstGeom>
          <a:solidFill>
            <a:srgbClr val="6E56B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75625" y="3187233"/>
            <a:ext cx="209215" cy="209215"/>
          </a:xfrm>
          <a:prstGeom prst="hear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410456" y="3072384"/>
            <a:ext cx="402336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10456" y="3072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E56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142488" y="3657600"/>
            <a:ext cx="1670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E56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Αναγνώριση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142488" y="4023360"/>
            <a:ext cx="16703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των </a:t>
            </a:r>
            <a:r>
              <a:rPr lang="en-US" sz="1300" dirty="0" err="1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</a:t>
            </a:r>
            <a:r>
              <a:rPr lang="en-US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αισθημάτων του</a:t>
            </a:r>
            <a:r>
              <a:rPr lang="el-GR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196840" y="2816352"/>
            <a:ext cx="2072640" cy="1783080"/>
          </a:xfrm>
          <a:prstGeom prst="roundRect">
            <a:avLst>
              <a:gd name="adj" fmla="val 6154"/>
            </a:avLst>
          </a:prstGeom>
          <a:solidFill>
            <a:srgbClr val="E7F4EC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196840" y="2816352"/>
            <a:ext cx="2072640" cy="91440"/>
          </a:xfrm>
          <a:prstGeom prst="roundRect">
            <a:avLst>
              <a:gd name="adj" fmla="val 500000"/>
            </a:avLst>
          </a:prstGeom>
          <a:solidFill>
            <a:srgbClr val="2E8B5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398008" y="3054096"/>
            <a:ext cx="475488" cy="475488"/>
          </a:xfrm>
          <a:prstGeom prst="ellipse">
            <a:avLst/>
          </a:prstGeom>
          <a:solidFill>
            <a:srgbClr val="2E8B5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31145" y="3187233"/>
            <a:ext cx="209215" cy="209215"/>
          </a:xfrm>
          <a:prstGeom prst="star5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665976" y="3072384"/>
            <a:ext cx="402336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65976" y="3072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5398008" y="3657600"/>
            <a:ext cx="1670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Αποδοχή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398008" y="4023360"/>
            <a:ext cx="16703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χωρίς ανα</a:t>
            </a:r>
            <a:r>
              <a:rPr lang="en-US" sz="1300" dirty="0" err="1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γκ</a:t>
            </a:r>
            <a:r>
              <a:rPr lang="en-US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αστική συμφωνία</a:t>
            </a:r>
            <a:r>
              <a:rPr lang="el-GR" sz="1300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7342632" y="3525012"/>
            <a:ext cx="292608" cy="365760"/>
          </a:xfrm>
          <a:prstGeom prst="chevron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26680" y="2432304"/>
            <a:ext cx="3779215" cy="2167128"/>
          </a:xfrm>
          <a:prstGeom prst="roundRect">
            <a:avLst>
              <a:gd name="adj" fmla="val 5063"/>
            </a:avLst>
          </a:prstGeom>
          <a:solidFill>
            <a:srgbClr val="FCF1E2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7726680" y="2432304"/>
            <a:ext cx="3779215" cy="91440"/>
          </a:xfrm>
          <a:prstGeom prst="roundRect">
            <a:avLst>
              <a:gd name="adj" fmla="val 500000"/>
            </a:avLst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001000" y="2651760"/>
            <a:ext cx="32305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μου επιτρέπει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955280" y="3145536"/>
            <a:ext cx="3322015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5240">
            <a:solidFill>
              <a:srgbClr val="D98A2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110728" y="3355848"/>
            <a:ext cx="237744" cy="237744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110728" y="335584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8476488" y="3145536"/>
            <a:ext cx="2727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Να προσεγγίζω το μήνυμα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E73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την οπτική του άλλου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7955280" y="3913632"/>
            <a:ext cx="3322015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5240">
            <a:solidFill>
              <a:srgbClr val="D98A2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110728" y="4123944"/>
            <a:ext cx="237744" cy="237744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110728" y="412394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8476488" y="3913632"/>
            <a:ext cx="2727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F2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Να ανταποκρίνομαι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E73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κατανόηση, αποδοχή και σεβασμό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685800" y="4846320"/>
            <a:ext cx="10820095" cy="1325880"/>
          </a:xfrm>
          <a:prstGeom prst="roundRect">
            <a:avLst>
              <a:gd name="adj" fmla="val 8276"/>
            </a:avLst>
          </a:prstGeom>
          <a:solidFill>
            <a:srgbClr val="0E3B45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1051560" y="5175504"/>
            <a:ext cx="2103120" cy="65836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051560" y="5175504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Κατανοώ</a:t>
            </a:r>
            <a:endParaRPr lang="en-US" sz="1900" dirty="0"/>
          </a:p>
        </p:txBody>
      </p:sp>
      <p:sp>
        <p:nvSpPr>
          <p:cNvPr id="51" name="Shape 49"/>
          <p:cNvSpPr/>
          <p:nvPr/>
        </p:nvSpPr>
        <p:spPr>
          <a:xfrm>
            <a:off x="3319272" y="5184648"/>
            <a:ext cx="640080" cy="640080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319272" y="51846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lang="en-US" sz="2600" dirty="0"/>
          </a:p>
        </p:txBody>
      </p:sp>
      <p:sp>
        <p:nvSpPr>
          <p:cNvPr id="53" name="Shape 51"/>
          <p:cNvSpPr/>
          <p:nvPr/>
        </p:nvSpPr>
        <p:spPr>
          <a:xfrm>
            <a:off x="4123944" y="5175504"/>
            <a:ext cx="2103120" cy="658368"/>
          </a:xfrm>
          <a:prstGeom prst="roundRect">
            <a:avLst>
              <a:gd name="adj" fmla="val 50000"/>
            </a:avLst>
          </a:prstGeom>
          <a:solidFill>
            <a:srgbClr val="2B5A64"/>
          </a:solidFill>
          <a:ln w="12700">
            <a:solidFill>
              <a:srgbClr val="7FA9B1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123944" y="5175504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D6E6E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Συμφωνώ</a:t>
            </a:r>
            <a:endParaRPr lang="en-US" sz="1900" dirty="0"/>
          </a:p>
        </p:txBody>
      </p:sp>
      <p:sp>
        <p:nvSpPr>
          <p:cNvPr id="55" name="Text 53"/>
          <p:cNvSpPr/>
          <p:nvPr/>
        </p:nvSpPr>
        <p:spPr>
          <a:xfrm>
            <a:off x="6583680" y="4846320"/>
            <a:ext cx="464789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4EF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Μπορώ να αναγνωρίσω πλήρως την οπτική του άλλου και ταυτόχρονα να διατηρήσω διαφορετική άποψη.</a:t>
            </a:r>
            <a:endParaRPr lang="en-US" sz="1450" dirty="0"/>
          </a:p>
        </p:txBody>
      </p:sp>
      <p:sp>
        <p:nvSpPr>
          <p:cNvPr id="56" name="Text 54"/>
          <p:cNvSpPr/>
          <p:nvPr/>
        </p:nvSpPr>
        <p:spPr>
          <a:xfrm>
            <a:off x="11048695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3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4086" y="838985"/>
            <a:ext cx="11239107" cy="5273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Παράφραση και αποσαφήνιση</a:t>
            </a:r>
            <a:r>
              <a:rPr lang="el-GR" sz="2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</a:t>
            </a:r>
            <a:r>
              <a:rPr lang="el-GR" sz="2400" b="1" dirty="0" err="1"/>
              <a:t>Paraphrasing</a:t>
            </a:r>
            <a:r>
              <a:rPr lang="el-GR" sz="2400" b="1" dirty="0"/>
              <a:t> and </a:t>
            </a:r>
            <a:r>
              <a:rPr lang="el-GR" sz="2400" b="1" dirty="0" err="1"/>
              <a:t>Clarification</a:t>
            </a:r>
            <a:r>
              <a:rPr lang="el-GR" sz="2400" b="1" dirty="0"/>
              <a:t>)</a:t>
            </a:r>
            <a:endParaRPr lang="en-US" sz="2400" b="1" dirty="0"/>
          </a:p>
        </p:txBody>
      </p:sp>
      <p:sp>
        <p:nvSpPr>
          <p:cNvPr id="3" name="Text 1"/>
          <p:cNvSpPr/>
          <p:nvPr/>
        </p:nvSpPr>
        <p:spPr>
          <a:xfrm>
            <a:off x="853592" y="1298448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Απόδοση με δικά μας λόγια — έλεγχος κατανόησης, όχι μηχανική επανάληψη</a:t>
            </a:r>
            <a:r>
              <a:rPr lang="en-US" sz="1400" b="1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(Bondie and Dede, 2020</a:t>
            </a: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737360"/>
            <a:ext cx="5212080" cy="1600200"/>
          </a:xfrm>
          <a:prstGeom prst="roundRect">
            <a:avLst>
              <a:gd name="adj" fmla="val 5714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199339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φοιτητής λέει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05840" y="2262433"/>
            <a:ext cx="4572000" cy="873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«Προσπαθώ να ανταποκριθώ στις απαιτήσεις όλων των μαθημάτων και αισθάνομαι ότι δεν προλαβαίνω τίποτα.»</a:t>
            </a:r>
            <a:endParaRPr lang="el-GR" sz="1350" i="1" dirty="0">
              <a:solidFill>
                <a:srgbClr val="1C2B2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2000"/>
              </a:lnSpc>
              <a:buNone/>
            </a:pPr>
            <a:endParaRPr lang="el-GR" sz="1350" i="1" dirty="0">
              <a:solidFill>
                <a:srgbClr val="1C2B2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2000"/>
              </a:lnSpc>
              <a:buNone/>
            </a:pPr>
            <a:endParaRPr lang="el-GR" sz="1350" i="1" dirty="0">
              <a:solidFill>
                <a:srgbClr val="1C2B2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2000"/>
              </a:lnSpc>
              <a:buNone/>
            </a:pP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1737360"/>
            <a:ext cx="5257800" cy="1600200"/>
          </a:xfrm>
          <a:prstGeom prst="roundRect">
            <a:avLst>
              <a:gd name="adj" fmla="val 5714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0" y="199339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l-GR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Καθηγητής </a:t>
            </a: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παρα</a:t>
            </a:r>
            <a:r>
              <a:rPr lang="en-US" sz="1500" b="1" dirty="0" err="1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φράζει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0" y="2487168"/>
            <a:ext cx="461772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l-GR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350" i="1" dirty="0" err="1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Απ’ότι</a:t>
            </a:r>
            <a:r>
              <a:rPr lang="el-GR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καταλαβαίνω αισθάνεσαι πιεσμένες από τις πολλές υποχρεώσεις και δυσκολεύεσαι να διαχειριστείς τον χρόνο σου</a:t>
            </a:r>
            <a:r>
              <a:rPr lang="en-US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85800" y="3611880"/>
            <a:ext cx="108200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Ερωτήσεις αποσαφήνισης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85800" y="4114800"/>
            <a:ext cx="3521354" cy="1188720"/>
          </a:xfrm>
          <a:prstGeom prst="roundRect">
            <a:avLst>
              <a:gd name="adj" fmla="val 7692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13816" y="4206240"/>
            <a:ext cx="326532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«Τι ακριβώς εννοείς</a:t>
            </a:r>
            <a:endParaRPr lang="en-US" sz="1300" dirty="0"/>
          </a:p>
          <a:p>
            <a:pPr algn="ctr">
              <a:lnSpc>
                <a:spcPct val="120000"/>
              </a:lnSpc>
            </a:pPr>
            <a:r>
              <a:rPr lang="en-US" sz="130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όταν λες…;»</a:t>
            </a:r>
            <a:r>
              <a:rPr lang="el-GR" dirty="0"/>
              <a:t> 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335170" y="4114800"/>
            <a:ext cx="3521354" cy="1188720"/>
          </a:xfrm>
          <a:prstGeom prst="roundRect">
            <a:avLst>
              <a:gd name="adj" fmla="val 7692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463186" y="4206240"/>
            <a:ext cx="326532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«Θα μπορούσες να μου</a:t>
            </a:r>
            <a:endParaRPr lang="en-US" sz="13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δώσεις ένα παράδειγμα;»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984541" y="4114800"/>
            <a:ext cx="3521354" cy="1188720"/>
          </a:xfrm>
          <a:prstGeom prst="roundRect">
            <a:avLst>
              <a:gd name="adj" fmla="val 7692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112557" y="4206240"/>
            <a:ext cx="326532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«Αντιλαμβάνομαι</a:t>
            </a:r>
            <a:endParaRPr lang="en-US" sz="13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σωστά ότι…;»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85800" y="5532120"/>
            <a:ext cx="10820095" cy="685800"/>
          </a:xfrm>
          <a:prstGeom prst="roundRect">
            <a:avLst>
              <a:gd name="adj" fmla="val 13333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1051560" y="5577840"/>
            <a:ext cx="100885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Δίνει στον συνομιλητή τη δυνατότητα είτε να επιβεβαιώσει την κατανόηση είτε να διορθώσει μια πιθανή παρανόηση.</a:t>
            </a:r>
            <a:endParaRPr lang="en-US" sz="1300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F1A21F37-B1CE-370B-E539-D4C98015792E}"/>
              </a:ext>
            </a:extLst>
          </p:cNvPr>
          <p:cNvSpPr/>
          <p:nvPr/>
        </p:nvSpPr>
        <p:spPr>
          <a:xfrm>
            <a:off x="685800" y="329938"/>
            <a:ext cx="11097705" cy="5090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Έξι Κ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λές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πρα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κτικές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Ενεργητικής Α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κρό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B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ασης (Active Listening)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</a:t>
            </a:r>
            <a:r>
              <a:rPr lang="en-US" sz="3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Ενσυν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αισθητική ανταπόκριση</a:t>
            </a:r>
            <a:r>
              <a:rPr lang="el-GR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l-GR" sz="3200" b="1" dirty="0" err="1"/>
              <a:t>Empathic</a:t>
            </a:r>
            <a:r>
              <a:rPr lang="el-GR" sz="3200" b="1" dirty="0"/>
              <a:t> </a:t>
            </a:r>
            <a:r>
              <a:rPr lang="el-GR" sz="3200" b="1" dirty="0" err="1"/>
              <a:t>Responding</a:t>
            </a:r>
            <a:r>
              <a:rPr lang="en-US" sz="3200" b="1" dirty="0"/>
              <a:t>)</a:t>
            </a:r>
            <a:r>
              <a:rPr lang="el-GR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Εστίαση όχι μόνο στο περιεχόμενο, αλλά και στο συναίσθημα που το συνοδεύει</a:t>
            </a:r>
            <a:r>
              <a:rPr lang="el-GR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l-GR" sz="1400" b="1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400" b="1" i="1" dirty="0" err="1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dler</a:t>
            </a:r>
            <a:r>
              <a:rPr lang="en-US" sz="1400" b="1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al., 2020)</a:t>
            </a:r>
            <a:endParaRPr lang="en-US" sz="1400" b="1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5212080" cy="3749040"/>
          </a:xfrm>
          <a:prstGeom prst="roundRect">
            <a:avLst>
              <a:gd name="adj" fmla="val 2439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203911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Αποτρεπτικές εκφράσεις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05840" y="2532888"/>
            <a:ext cx="4572000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«Μην το σκέφτεσαι.»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«Δεν υπάρχει λόγος να στενοχωριέσαι.»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«Εγώ στη θέση σου θα…»</a:t>
            </a:r>
          </a:p>
          <a:p>
            <a:pPr>
              <a:lnSpc>
                <a:spcPct val="112000"/>
              </a:lnSpc>
              <a:spcAft>
                <a:spcPts val="700"/>
              </a:spcAft>
              <a:buSzPct val="100000"/>
            </a:pPr>
            <a:endParaRPr lang="en-US" sz="1400" dirty="0">
              <a:solidFill>
                <a:srgbClr val="1C2B2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12000"/>
              </a:lnSpc>
              <a:spcAft>
                <a:spcPts val="700"/>
              </a:spcAft>
              <a:buSzPct val="100000"/>
            </a:pP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Υποτίμηση ή αμφισβήτηση του συναισθήματος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Βιαστική συμβουλή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05840" y="48920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Μετατοπίζουν την προσοχή από την εμπειρία του συνομιλητή στην αξιολόγηση του ακροατή.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63640" y="1783080"/>
            <a:ext cx="5257800" cy="3749040"/>
          </a:xfrm>
          <a:prstGeom prst="roundRect">
            <a:avLst>
              <a:gd name="adj" fmla="val 2439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83680" y="203911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Ενσυναισθητικές εκφράσεις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0" y="2532888"/>
            <a:ext cx="4617720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«Φαίνεται ότι αυτή η κατάσταση σε έχει απογοητεύσει αρκετά.»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«Καταλαβαίνω ότι αυτό που συνέβη σου δημιούργησε μεγάλη αναστάτωση.»</a:t>
            </a:r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endParaRPr lang="en-US" sz="1400" dirty="0">
              <a:solidFill>
                <a:srgbClr val="1C2B2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12000"/>
              </a:lnSpc>
              <a:spcAft>
                <a:spcPts val="700"/>
              </a:spcAft>
              <a:buSzPct val="100000"/>
            </a:pP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Αναγνώριση και αποδοχή του συναισθήματος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83680" y="489204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ακροατής δεν σπεύδει να δώσει συμβουλή· πρώτα αναγνωρίζει.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957255" y="63550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3–4. Μη λεκτική παρουσία και ενθάρρυνση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737360"/>
            <a:ext cx="5212080" cy="2834640"/>
          </a:xfrm>
          <a:prstGeom prst="roundRect">
            <a:avLst>
              <a:gd name="adj" fmla="val 322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05840" y="199339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Μη λεκτική παρουσία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005840" y="2487168"/>
            <a:ext cx="4572000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Κατάλληλη βλεμματική επαφή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Στάση σώματος στραμμένη στον συνομιλητή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Φυσικές εκφράσεις προσώπου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Διακριτικό νεύμα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05840" y="39776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Μεταδίδουν: «σε προσέχω και ενδιαφέρομαι για όσα λες».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63640" y="1737360"/>
            <a:ext cx="5257800" cy="2834640"/>
          </a:xfrm>
          <a:prstGeom prst="roundRect">
            <a:avLst>
              <a:gd name="adj" fmla="val 3226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0" y="199339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Λεκτική ενθάρρυνση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583680" y="2487168"/>
            <a:ext cx="4617720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«Ναι», «καταλαβαίνω»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«Σε ακούω», «συνέχισε»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«Και μετά τι συνέβη;»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583680" y="384048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Δείχνουν ενεργή παρακολούθηση — αρκεί να χρησιμοποιούνται με φυσικό, όχι μηχανικό τρόπο.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85800" y="4800600"/>
            <a:ext cx="10820095" cy="1005840"/>
          </a:xfrm>
          <a:prstGeom prst="roundRect">
            <a:avLst>
              <a:gd name="adj" fmla="val 9091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097280" y="4892040"/>
            <a:ext cx="99971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Προσοχή: η βλεμματική επαφή χρειάζεται να είναι φυσική και πολιτισμικά κατάλληλη. Η συνεχής και έντονη οπτική επαφή μπορεί να προκαλέσει αμηχανία ή να εκληφθεί διαφορετικά ανάλογα με το πολιτισμικό πλαίσιο.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957255" y="63550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5–6. Χωρίς διακοπές · Ανοικτές ερωτήσεις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737360"/>
            <a:ext cx="5212080" cy="3200400"/>
          </a:xfrm>
          <a:prstGeom prst="roundRect">
            <a:avLst>
              <a:gd name="adj" fmla="val 2857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05840" y="199339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περιορίζει την κατανόηση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005840" y="2487168"/>
            <a:ext cx="4572000" cy="2249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Συνεχείς διακοπές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Άμεση αμφισβήτηση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Πρόωρη εξαγωγή συμπερασμάτων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Μεταφορά της συζήτησης στις δικές μας εμπειρίες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05840" y="42976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Συχνά ο ακροατής δεν ακούει πραγματικά — προετοιμάζει ήδη την απάντησή του.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63640" y="1737360"/>
            <a:ext cx="5257800" cy="3200400"/>
          </a:xfrm>
          <a:prstGeom prst="roundRect">
            <a:avLst>
              <a:gd name="adj" fmla="val 285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0" y="199339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Ανοικτές ερωτήσεις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583680" y="2487168"/>
            <a:ext cx="4617720" cy="2249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«Πώς αισθάνθηκες όταν συνέβη αυτό;»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«Τι θεωρείς ότι δυσκόλεψε περισσότερο την κατάσταση;»</a:t>
            </a:r>
            <a:endParaRPr lang="en-US" sz="135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«Πώς θα ήθελες να αντιμετωπιστεί το ζήτημα;»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583680" y="429768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Αντί για ερωτήσεις που επιδέχονται μόνο «ναι» ή «όχι».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85800" y="5120640"/>
            <a:ext cx="10820095" cy="777240"/>
          </a:xfrm>
          <a:prstGeom prst="roundRect">
            <a:avLst>
              <a:gd name="adj" fmla="val 11765"/>
            </a:avLst>
          </a:prstGeom>
          <a:solidFill>
            <a:srgbClr val="0B3B45"/>
          </a:solidFill>
          <a:ln w="12700">
            <a:solidFill>
              <a:srgbClr val="0B3B45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097280" y="5230368"/>
            <a:ext cx="9997135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Βασική προϋπόθεση: επιτρέπω στον άλλον να ολοκληρώσει τη σκέψη του.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957255" y="60807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3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1051560"/>
            <a:ext cx="4206240" cy="420624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1600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D98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2331720" y="18745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FB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ΑΞΟΝΑΣ ΔΕΥΤΕΡΟΣ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31720" y="22402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Διεκδικητική</a:t>
            </a:r>
            <a:endParaRPr lang="en-US" sz="3300" dirty="0"/>
          </a:p>
          <a:p>
            <a:pPr marL="0" indent="0">
              <a:lnSpc>
                <a:spcPct val="105000"/>
              </a:lnSpc>
              <a:buNone/>
            </a:pPr>
            <a:r>
              <a:rPr lang="el-GR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33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ικοινωνί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l-GR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(Α</a:t>
            </a:r>
            <a:r>
              <a:rPr lang="en-US" sz="33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sseriveness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2331720" y="3657600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BFD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Εκφράζω σκέψεις, συναισθήματα, ανάγκες και όρια με σαφήνεια, ειλικρίνεια και σεβασμό.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Τρεις </a:t>
            </a:r>
            <a:r>
              <a:rPr lang="en-US" sz="3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στάσεις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επ</a:t>
            </a:r>
            <a:r>
              <a:rPr lang="en-US" sz="3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ικοινωνί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ας</a:t>
            </a:r>
            <a:r>
              <a:rPr lang="el-GR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Hargie, 2021)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ίδιο πρόβλημα: «έχω αναλάβει δυσανάλογο φόρτο εργασίας»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520440" cy="3977640"/>
          </a:xfrm>
          <a:prstGeom prst="roundRect">
            <a:avLst>
              <a:gd name="adj" fmla="val 2597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19659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Παθητική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5840" y="246888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Δυσκολεύομαι να εκφράσω τις πραγματικές μου ανάγκες, αποφεύγω τη διαφωνία και υποχωρώ, ακόμη κι όταν αισθάνομαι ότι αδικούμαι.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960120" y="3749040"/>
            <a:ext cx="29718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143000" y="3886200"/>
            <a:ext cx="2606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«Δεν πειράζει, θα αναλάβω πάλι εγώ όλη τη δουλειά.»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71416" y="1783080"/>
            <a:ext cx="3520440" cy="3977640"/>
          </a:xfrm>
          <a:prstGeom prst="roundRect">
            <a:avLst>
              <a:gd name="adj" fmla="val 2597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791456" y="19659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A4E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Επιθετική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791456" y="246888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Εκφράζω ανάγκες και απόψεις παραβιάζοντας τα όρια του άλλου: κατηγορία, έντονη κριτική, απειλή, υποτίμηση.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745736" y="3749040"/>
            <a:ext cx="29718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928616" y="3886200"/>
            <a:ext cx="2606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«Πάλι τα άφησες όλα σε μένα. Ποτέ δεν κάνεις αυτό που πρέπει!»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57032" y="1783080"/>
            <a:ext cx="3520440" cy="3977640"/>
          </a:xfrm>
          <a:prstGeom prst="roundRect">
            <a:avLst>
              <a:gd name="adj" fmla="val 259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577072" y="19659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Διεκδικητική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577072" y="246888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Εκφράζω με σαφήνεια και σταθερότητα τι σκέφτομαι και τι χρειάζομαι, αναγνωρίζοντας ότι και ο άλλος έχει δικαίωμα σε διαφορετική άποψη.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531352" y="3749040"/>
            <a:ext cx="29718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714232" y="3886200"/>
            <a:ext cx="2606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«Θα ήθελα να μοιράσουμε πιο ισότιμα τις αρμοδιότητες, γιατί ο φόρτος εργασίας που έχω αναλάβει είναι πολύ μεγάλος.»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0957255" y="63550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Μηνύματα «Εγώ» (I-messages)</a:t>
            </a:r>
          </a:p>
          <a:p>
            <a:r>
              <a:rPr lang="en-US" sz="2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         </a:t>
            </a:r>
            <a:r>
              <a:rPr lang="en-US" sz="2400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2400" dirty="0"/>
              <a:t>(Winer et al., 2024)</a:t>
            </a:r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Επίκεντρο η δική μου εμπειρία, αντίληψη ή ανάγκη — όχι η απόδοση ευθύνης στον άλλο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3520440" cy="2377440"/>
          </a:xfrm>
          <a:prstGeom prst="roundRect">
            <a:avLst>
              <a:gd name="adj" fmla="val 384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05840" y="2148840"/>
            <a:ext cx="502920" cy="50292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714500" y="201168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l-GR" sz="1600" b="1" dirty="0">
              <a:solidFill>
                <a:srgbClr val="0B3B45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Περιγράφω τη συμπεριφορά</a:t>
            </a:r>
          </a:p>
          <a:p>
            <a:pPr marL="0" indent="0">
              <a:buNone/>
            </a:pP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(Τί παρατήρησα)</a:t>
            </a:r>
          </a:p>
          <a:p>
            <a:pPr marL="0" indent="0">
              <a:buNone/>
            </a:pPr>
            <a:endParaRPr lang="el-GR" sz="1600" b="1" dirty="0">
              <a:solidFill>
                <a:srgbClr val="0B3B45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283464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l-GR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Όταν με διακόπτεις ενώ μιλάω…</a:t>
            </a: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24528" y="2880360"/>
            <a:ext cx="228600" cy="274320"/>
          </a:xfrm>
          <a:prstGeom prst="chevron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71416" y="1874520"/>
            <a:ext cx="3520440" cy="2377440"/>
          </a:xfrm>
          <a:prstGeom prst="roundRect">
            <a:avLst>
              <a:gd name="adj" fmla="val 384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91456" y="2148840"/>
            <a:ext cx="502920" cy="50292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91456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31536" y="21488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l-GR" sz="1600" b="1" dirty="0">
              <a:solidFill>
                <a:srgbClr val="0B3B45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Εκφράζω το συναίσθημα</a:t>
            </a:r>
          </a:p>
          <a:p>
            <a:pPr marL="0" indent="0">
              <a:buNone/>
            </a:pP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(Πώς με επηρεάζει)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791456" y="283464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l-GR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δυσκολεύομαι να ολοκληρώσω τη σκέψη μου..</a:t>
            </a: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10144" y="2880360"/>
            <a:ext cx="228600" cy="274320"/>
          </a:xfrm>
          <a:prstGeom prst="chevron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57032" y="1874520"/>
            <a:ext cx="3520440" cy="2377440"/>
          </a:xfrm>
          <a:prstGeom prst="roundRect">
            <a:avLst>
              <a:gd name="adj" fmla="val 384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577072" y="2148840"/>
            <a:ext cx="502920" cy="50292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77072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217152" y="21488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l-GR" sz="1600" b="1" dirty="0">
              <a:solidFill>
                <a:srgbClr val="0B3B45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Διατυπώνω την ανάγκη ή το αίτημα</a:t>
            </a:r>
          </a:p>
          <a:p>
            <a:pPr marL="0" indent="0">
              <a:buNone/>
            </a:pPr>
            <a:r>
              <a:rPr lang="el-GR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(Τί χρειάζομαι)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577072" y="283464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«Θα </a:t>
            </a:r>
            <a:r>
              <a:rPr lang="en-US" sz="1300" i="1" dirty="0" err="1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ήθελ</a:t>
            </a: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να</a:t>
            </a:r>
            <a:r>
              <a:rPr lang="el-GR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με αφήνεις να ολοκληρώνω και μετά να συζητάμε την άποψή σου.</a:t>
            </a: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85800" y="4663440"/>
            <a:ext cx="10820095" cy="914400"/>
          </a:xfrm>
          <a:prstGeom prst="roundRect">
            <a:avLst>
              <a:gd name="adj" fmla="val 10000"/>
            </a:avLst>
          </a:prstGeom>
          <a:solidFill>
            <a:srgbClr val="0B3B45"/>
          </a:solidFill>
          <a:ln w="12700">
            <a:solidFill>
              <a:srgbClr val="0B3B45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1097280" y="4773168"/>
            <a:ext cx="999713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5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Περιορίζουν την αμυντική αντίδραση, γιατί περιγράφουν το πρόβλημα χωρίς να επιτίθενται στην προσωπικότητα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0957255" y="58978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3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1051560"/>
            <a:ext cx="4206240" cy="420624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1600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D98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2331720" y="18745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FB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ΑΞΟΝΑΣ ΤΡΙΤΟΣ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31720" y="22402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3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</a:t>
            </a: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αισθηματική νοημοσύνη</a:t>
            </a:r>
            <a:r>
              <a:rPr lang="el-GR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3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και αυτορρύθμιση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2331720" y="3657600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BFD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σημαίνει απουσία συναισθήματος — σημαίνει επίγνωση και κατάλληλη διαχείρισή του.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9622" y="235670"/>
            <a:ext cx="11006274" cy="770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Τέσσερις βα</a:t>
            </a:r>
            <a:r>
              <a:rPr lang="en-US" sz="2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σικές</a:t>
            </a:r>
            <a:r>
              <a:rPr lang="en-US" sz="2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</a:t>
            </a:r>
            <a:r>
              <a:rPr lang="en-US" sz="2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αστάσεις</a:t>
            </a:r>
            <a:r>
              <a:rPr lang="el-GR" sz="2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της Συναισθηματικής Νοημοσύνης (Ε</a:t>
            </a:r>
            <a:r>
              <a:rPr lang="en-US" sz="2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motional Intelligence)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                                                              (Goleman, 2020)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685800" y="1737360"/>
            <a:ext cx="5282032" cy="1965960"/>
          </a:xfrm>
          <a:prstGeom prst="roundRect">
            <a:avLst>
              <a:gd name="adj" fmla="val 4651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41832" y="1975104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9751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527048" y="1956816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Αυτοεπίγνωση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578608"/>
            <a:ext cx="4733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Αναγνωρίζω τα συναισθήματά μου τη στιγμή που εμφανίζονται και κατανοώ πώς επηρεάζουν σκέψεις, αποφάσεις και συμπεριφορά.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23864" y="1737360"/>
            <a:ext cx="5282032" cy="1965960"/>
          </a:xfrm>
          <a:prstGeom prst="roundRect">
            <a:avLst>
              <a:gd name="adj" fmla="val 4651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79896" y="1975104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79896" y="19751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65112" y="1956816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Αυτορρύθμιση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8184" y="2578608"/>
            <a:ext cx="4733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Ελέγχω την έκφραση και την ένταση της αντίδρασής μου. Δεν καταπιέζω το συναίσθημα — επιλέγω κατάλληλο τρόπο και χρόνο έκφρασης.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85800" y="3977640"/>
            <a:ext cx="5282032" cy="1965960"/>
          </a:xfrm>
          <a:prstGeom prst="roundRect">
            <a:avLst>
              <a:gd name="adj" fmla="val 4651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941832" y="4215384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2153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27048" y="4197096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Ενσυναισθητική κατανόηση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0120" y="4818888"/>
            <a:ext cx="4733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Κατανοώ τη συναισθηματική κατάσταση του άλλου. Πίσω από τον θυμό ενός γονέα μπορεί να υπάρχει φόβος ή ανησυχία για το παιδί του.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071815" y="3835908"/>
            <a:ext cx="5282032" cy="1965960"/>
          </a:xfrm>
          <a:prstGeom prst="roundRect">
            <a:avLst>
              <a:gd name="adj" fmla="val 4651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79896" y="4215384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79896" y="42153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065112" y="4197096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Διαχείριση των σχέσεων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98184" y="4818888"/>
            <a:ext cx="4733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αναγνώριση και ρύθμιση των συναισθημάτων διευκολύνει επικοινωνία, συνεργασία, διαχείριση διαφωνιών και σχέσεις εμπιστοσύνης.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85800" y="5943600"/>
            <a:ext cx="10820095" cy="548640"/>
          </a:xfrm>
          <a:prstGeom prst="roundRect">
            <a:avLst>
              <a:gd name="adj" fmla="val 16667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1051560" y="5961888"/>
            <a:ext cx="100885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αναγνώριση του συναισθήματος αποτελεί το πρώτο βήμα για τη ρύθμισή του.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συναισθηματική παύση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Ένας μικρός αλλά σημαντικός χώρος ανάμεσα στο συναίσθημα και στην αντίδραση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2609012" cy="1828800"/>
          </a:xfrm>
          <a:prstGeom prst="roundRect">
            <a:avLst>
              <a:gd name="adj" fmla="val 5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734274" y="1984248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34274" y="1984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3816" y="2624328"/>
            <a:ext cx="23529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αισθάνομαι</a:t>
            </a:r>
            <a:endParaRPr lang="en-US" sz="1250" dirty="0"/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αυτή τη στιγμή;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422828" y="1783080"/>
            <a:ext cx="2609012" cy="1828800"/>
          </a:xfrm>
          <a:prstGeom prst="roundRect">
            <a:avLst>
              <a:gd name="adj" fmla="val 5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471302" y="1984248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71302" y="1984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550844" y="2624328"/>
            <a:ext cx="23529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</a:t>
            </a:r>
            <a:endParaRPr lang="en-US" sz="1250" dirty="0"/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αισθάνομαι έτσι;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59856" y="1783080"/>
            <a:ext cx="2609012" cy="1828800"/>
          </a:xfrm>
          <a:prstGeom prst="roundRect">
            <a:avLst>
              <a:gd name="adj" fmla="val 5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208330" y="1984248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08330" y="1984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87872" y="2624328"/>
            <a:ext cx="23529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θέλω να πετύχω</a:t>
            </a:r>
            <a:endParaRPr lang="en-US" sz="1250" dirty="0"/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την απάντησή μου;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896883" y="1783080"/>
            <a:ext cx="2609012" cy="1828800"/>
          </a:xfrm>
          <a:prstGeom prst="roundRect">
            <a:avLst>
              <a:gd name="adj" fmla="val 5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945357" y="1984248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945357" y="1984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024899" y="2624328"/>
            <a:ext cx="23529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Ποιος είναι ο</a:t>
            </a:r>
            <a:endParaRPr lang="en-US" sz="1250" dirty="0"/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καταλληλότερος τρόπος</a:t>
            </a:r>
            <a:endParaRPr lang="en-US" sz="1250" dirty="0"/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να το εκφράσω;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85800" y="3886200"/>
            <a:ext cx="5212080" cy="1783080"/>
          </a:xfrm>
          <a:prstGeom prst="roundRect">
            <a:avLst>
              <a:gd name="adj" fmla="val 5128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1005840" y="414223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Παρορμητικά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05840" y="4636008"/>
            <a:ext cx="457200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«Δεν γίνεται κάθε φορά να διορθώνω τα δικά σου λάθη!»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263640" y="3886200"/>
            <a:ext cx="5257800" cy="1783080"/>
          </a:xfrm>
          <a:prstGeom prst="roundRect">
            <a:avLst>
              <a:gd name="adj" fmla="val 5128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83680" y="414223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Μετά την παύση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583680" y="4636008"/>
            <a:ext cx="461772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«Θα ήθελα να συζητήσουμε τον τρόπο με τον οποίο μοιραζόμαστε τις αρμοδιότητες, γιατί αισθάνομαι ότι έχει αυξηθεί ο δικός μου φόρτος</a:t>
            </a:r>
            <a:r>
              <a:rPr lang="el-GR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εργασίας</a:t>
            </a:r>
            <a:r>
              <a:rPr lang="en-US" sz="13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.»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85800" y="585216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πρόβλημα παραμένει και εκφράζεται ξεκάθαρα. Αυτό που αλλάζει είναι ο τρόπος διαχείρισής του.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Αναγνώριση των συναισθηματικών ερεθισμάτων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καταστάσεις μου προκαλούν έντονες αντιδράσεις;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3436010" cy="1417320"/>
          </a:xfrm>
          <a:prstGeom prst="roundRect">
            <a:avLst>
              <a:gd name="adj" fmla="val 6452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048256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Με διακόπτουν ενώ μιλώ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77842" y="1828800"/>
            <a:ext cx="3436010" cy="1417320"/>
          </a:xfrm>
          <a:prstGeom prst="roundRect">
            <a:avLst>
              <a:gd name="adj" fmla="val 6452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652162" y="2048256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Αμφισβητούν την επαγγελματική μου επάρκεια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69885" y="1828800"/>
            <a:ext cx="3436010" cy="1417320"/>
          </a:xfrm>
          <a:prstGeom prst="roundRect">
            <a:avLst>
              <a:gd name="adj" fmla="val 6452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344205" y="2048256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Μου ασκούν κριτική μπροστά σε άλλους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85800" y="3538728"/>
            <a:ext cx="3436010" cy="1417320"/>
          </a:xfrm>
          <a:prstGeom prst="roundRect">
            <a:avLst>
              <a:gd name="adj" fmla="val 6452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60120" y="3758184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Αισθάνομαι ότι δεν με ακούνε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496715" y="3538728"/>
            <a:ext cx="3436010" cy="1417320"/>
          </a:xfrm>
          <a:prstGeom prst="roundRect">
            <a:avLst>
              <a:gd name="adj" fmla="val 6452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52162" y="3758184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Μου αναθέτουν </a:t>
            </a:r>
            <a:r>
              <a:rPr lang="en-US" sz="14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συνεχώς</a:t>
            </a: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l-GR" sz="14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επι</a:t>
            </a: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4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ρόσθετες</a:t>
            </a: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υπ</a:t>
            </a:r>
            <a:r>
              <a:rPr lang="en-US" sz="14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οχρεώσεις</a:t>
            </a:r>
            <a:r>
              <a:rPr lang="el-GR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69885" y="3538728"/>
            <a:ext cx="3436010" cy="1417320"/>
          </a:xfrm>
          <a:prstGeom prst="roundRect">
            <a:avLst>
              <a:gd name="adj" fmla="val 6452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344205" y="3758184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l-GR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Του μιλούν με ειρωνικό, απότομο και </a:t>
            </a:r>
            <a:r>
              <a:rPr lang="el-GR" sz="14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απαξιωτικό</a:t>
            </a:r>
            <a:r>
              <a:rPr lang="el-GR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</a:rPr>
              <a:t> τρόπο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800" y="5029200"/>
            <a:ext cx="10820095" cy="822960"/>
          </a:xfrm>
          <a:prstGeom prst="roundRect">
            <a:avLst>
              <a:gd name="adj" fmla="val 11111"/>
            </a:avLst>
          </a:prstGeom>
          <a:solidFill>
            <a:srgbClr val="0B3B45"/>
          </a:solidFill>
          <a:ln w="12700">
            <a:solidFill>
              <a:srgbClr val="0B3B45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097280" y="5138928"/>
            <a:ext cx="99971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5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γνώση των προσωπικών ερεθισμάτων περιορίζει τις αυτόματες αντιδράσεις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957255" y="603504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9728" cy="566928"/>
          </a:xfrm>
          <a:prstGeom prst="roundRect">
            <a:avLst>
              <a:gd name="adj" fmla="val 416667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60120" y="384048"/>
            <a:ext cx="105457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E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Διαχωρισμός συναισθήματος και συμπεριφοράς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85800" y="1371600"/>
            <a:ext cx="10820095" cy="1371600"/>
          </a:xfrm>
          <a:prstGeom prst="roundRect">
            <a:avLst>
              <a:gd name="adj" fmla="val 8000"/>
            </a:avLst>
          </a:prstGeom>
          <a:solidFill>
            <a:srgbClr val="0E3B45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1627632"/>
            <a:ext cx="4587088" cy="859536"/>
          </a:xfrm>
          <a:prstGeom prst="roundRect">
            <a:avLst>
              <a:gd name="adj" fmla="val 12766"/>
            </a:avLst>
          </a:prstGeom>
          <a:solidFill>
            <a:srgbClr val="E7F4E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43000" y="1837944"/>
            <a:ext cx="438912" cy="438912"/>
          </a:xfrm>
          <a:prstGeom prst="ellipse">
            <a:avLst/>
          </a:prstGeom>
          <a:solidFill>
            <a:srgbClr val="2E8B5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8379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91640" y="1627632"/>
            <a:ext cx="371840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6B42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«Έχω δικαίωμα να αισθάνομαι θυμό»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730088" y="1691640"/>
            <a:ext cx="731520" cy="731520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30088" y="1691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455768" y="245059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BFD9D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δεν σημαίνει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644488" y="1627632"/>
            <a:ext cx="4587088" cy="859536"/>
          </a:xfrm>
          <a:prstGeom prst="roundRect">
            <a:avLst>
              <a:gd name="adj" fmla="val 12766"/>
            </a:avLst>
          </a:prstGeom>
          <a:solidFill>
            <a:srgbClr val="FBEAE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27368" y="1837944"/>
            <a:ext cx="438912" cy="438912"/>
          </a:xfrm>
          <a:prstGeom prst="ellipse">
            <a:avLst/>
          </a:prstGeom>
          <a:solidFill>
            <a:srgbClr val="D6524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27368" y="18379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376008" y="1627632"/>
            <a:ext cx="371840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A2F2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«Έχω δικαίωμα να τον εκφράζω με οποιονδήποτε τρόπο»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85800" y="2999232"/>
            <a:ext cx="5250028" cy="3246120"/>
          </a:xfrm>
          <a:prstGeom prst="roundRect">
            <a:avLst>
              <a:gd name="adj" fmla="val 3380"/>
            </a:avLst>
          </a:prstGeom>
          <a:solidFill>
            <a:srgbClr val="E6F1F3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2999232"/>
            <a:ext cx="5250028" cy="91440"/>
          </a:xfrm>
          <a:prstGeom prst="roundRect">
            <a:avLst>
              <a:gd name="adj" fmla="val 500000"/>
            </a:avLst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3227832"/>
            <a:ext cx="46099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E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Η αρχή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60120" y="3749040"/>
            <a:ext cx="4701388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9050">
            <a:solidFill>
              <a:srgbClr val="2E8B5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43000" y="3867912"/>
            <a:ext cx="1600200" cy="310896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3867912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ΣΥΝΑΙΣΘΗΜΑ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43000" y="4215384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F3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Όλα τα συναισθήματα είναι δυνατόν να αναγνωριστούν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60120" y="4901184"/>
            <a:ext cx="470138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19050">
            <a:solidFill>
              <a:srgbClr val="D6524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43000" y="5010912"/>
            <a:ext cx="1783080" cy="310896"/>
          </a:xfrm>
          <a:prstGeom prst="roundRect">
            <a:avLst>
              <a:gd name="adj" fmla="val 50000"/>
            </a:avLst>
          </a:prstGeom>
          <a:solidFill>
            <a:srgbClr val="D6524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43000" y="50109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ΣΥΜΠΕΡΙΦΟΡΑ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143000" y="5340096"/>
            <a:ext cx="43356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2F3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Δεν είναι όλες οι συμπεριφορές κατάλληλες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143000" y="5687568"/>
            <a:ext cx="1353312" cy="292608"/>
          </a:xfrm>
          <a:prstGeom prst="roundRect">
            <a:avLst>
              <a:gd name="adj" fmla="val 50000"/>
            </a:avLst>
          </a:prstGeom>
          <a:solidFill>
            <a:srgbClr val="FBEAE8"/>
          </a:solidFill>
          <a:ln w="12700">
            <a:solidFill>
              <a:srgbClr val="D6524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43000" y="5687568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A2F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✗  φωνές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624328" y="5687568"/>
            <a:ext cx="1353312" cy="292608"/>
          </a:xfrm>
          <a:prstGeom prst="roundRect">
            <a:avLst>
              <a:gd name="adj" fmla="val 50000"/>
            </a:avLst>
          </a:prstGeom>
          <a:solidFill>
            <a:srgbClr val="FBEAE8"/>
          </a:solidFill>
          <a:ln w="12700">
            <a:solidFill>
              <a:srgbClr val="D6524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624328" y="5687568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A2F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✗  ειρωνεία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105656" y="5687568"/>
            <a:ext cx="1353312" cy="292608"/>
          </a:xfrm>
          <a:prstGeom prst="roundRect">
            <a:avLst>
              <a:gd name="adj" fmla="val 50000"/>
            </a:avLst>
          </a:prstGeom>
          <a:solidFill>
            <a:srgbClr val="FBEAE8"/>
          </a:solidFill>
          <a:ln w="12700">
            <a:solidFill>
              <a:srgbClr val="D6524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105656" y="5687568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A2F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✗  προσβολή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255868" y="2999232"/>
            <a:ext cx="5250028" cy="3246120"/>
          </a:xfrm>
          <a:prstGeom prst="roundRect">
            <a:avLst>
              <a:gd name="adj" fmla="val 3380"/>
            </a:avLst>
          </a:prstGeom>
          <a:solidFill>
            <a:srgbClr val="F2F7F8"/>
          </a:solidFill>
          <a:ln w="12700">
            <a:solidFill>
              <a:srgbClr val="333333"/>
            </a:solidFill>
            <a:prstDash val="solid"/>
          </a:ln>
          <a:effectLst>
            <a:outerShdw blurRad="152400" dist="25400" dir="5400000" algn="bl" rotWithShape="0">
              <a:srgbClr val="0E3B45">
                <a:alpha val="14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255868" y="2999232"/>
            <a:ext cx="5250028" cy="91440"/>
          </a:xfrm>
          <a:prstGeom prst="roundRect">
            <a:avLst>
              <a:gd name="adj" fmla="val 500000"/>
            </a:avLst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75908" y="3227832"/>
            <a:ext cx="46099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E3B45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Η μετάβαση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530188" y="3730752"/>
            <a:ext cx="4701388" cy="475488"/>
          </a:xfrm>
          <a:prstGeom prst="roundRect">
            <a:avLst>
              <a:gd name="adj" fmla="val 19231"/>
            </a:avLst>
          </a:prstGeom>
          <a:solidFill>
            <a:srgbClr val="FBEAE8"/>
          </a:solidFill>
          <a:ln w="16510">
            <a:solidFill>
              <a:srgbClr val="D6524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667348" y="3849624"/>
            <a:ext cx="237744" cy="237744"/>
          </a:xfrm>
          <a:prstGeom prst="ellipse">
            <a:avLst/>
          </a:prstGeom>
          <a:solidFill>
            <a:srgbClr val="D6524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667348" y="38496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033108" y="3730752"/>
            <a:ext cx="40613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D6524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Αυτόματη αντίδραση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F2F3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—  αντιδρώ πριν σκεφτώ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 rot="5400000">
            <a:off x="8771153" y="4242816"/>
            <a:ext cx="219456" cy="164592"/>
          </a:xfrm>
          <a:prstGeom prst="chevron">
            <a:avLst/>
          </a:prstGeom>
          <a:solidFill>
            <a:srgbClr val="D6524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530188" y="4443984"/>
            <a:ext cx="4701388" cy="475488"/>
          </a:xfrm>
          <a:prstGeom prst="roundRect">
            <a:avLst>
              <a:gd name="adj" fmla="val 19231"/>
            </a:avLst>
          </a:prstGeom>
          <a:solidFill>
            <a:srgbClr val="FCF1E2"/>
          </a:solidFill>
          <a:ln w="16510">
            <a:solidFill>
              <a:srgbClr val="D98A2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667348" y="4562856"/>
            <a:ext cx="237744" cy="237744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67348" y="456285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033108" y="4443984"/>
            <a:ext cx="40613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D98A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Παύση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F2F3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—  αναγνωρίζω τι νιώθω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3"/>
          <p:cNvSpPr/>
          <p:nvPr/>
        </p:nvSpPr>
        <p:spPr>
          <a:xfrm rot="5400000">
            <a:off x="8771153" y="4956048"/>
            <a:ext cx="219456" cy="164592"/>
          </a:xfrm>
          <a:prstGeom prst="chevron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530188" y="5157216"/>
            <a:ext cx="4701388" cy="475488"/>
          </a:xfrm>
          <a:prstGeom prst="roundRect">
            <a:avLst>
              <a:gd name="adj" fmla="val 19231"/>
            </a:avLst>
          </a:prstGeom>
          <a:solidFill>
            <a:srgbClr val="E6F1F3"/>
          </a:solidFill>
          <a:ln w="16510">
            <a:solidFill>
              <a:srgbClr val="0E7C86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667348" y="5276088"/>
            <a:ext cx="237744" cy="23774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667348" y="527608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033108" y="5157216"/>
            <a:ext cx="40613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Συνειδητή επιλογή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F2F3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—  αποφασίζω πώς θα εκφραστώ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530188" y="5687568"/>
            <a:ext cx="4701388" cy="420624"/>
          </a:xfrm>
          <a:prstGeom prst="roundRect">
            <a:avLst>
              <a:gd name="adj" fmla="val 50000"/>
            </a:avLst>
          </a:prstGeom>
          <a:solidFill>
            <a:srgbClr val="0E3B4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530188" y="5687568"/>
            <a:ext cx="47013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=  Αυτορρύθμιση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11048695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37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Επίγνωση της γλώσσας του σώματος (Bailenson, 2021)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737360"/>
            <a:ext cx="3436010" cy="3017520"/>
          </a:xfrm>
          <a:prstGeom prst="roundRect">
            <a:avLst>
              <a:gd name="adj" fmla="val 303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960120" y="1956816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Τα δικά μας μηνύματα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60120" y="2505456"/>
            <a:ext cx="28873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Τόνος και ένταση φωνής, εκφράσεις προσώπου, στάση σώματος, χειρονομίες, βλεμματική επαφή, διαπροσωπική απόσταση.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377842" y="1737360"/>
            <a:ext cx="3436010" cy="3017520"/>
          </a:xfrm>
          <a:prstGeom prst="roundRect">
            <a:avLst>
              <a:gd name="adj" fmla="val 303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652162" y="1956816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Συνέπεια λεκτικού – μη λεκτικού</a:t>
            </a:r>
            <a:r>
              <a:rPr lang="el-GR" sz="15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μηνύματος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652162" y="2505456"/>
            <a:ext cx="28873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«Φυσικά, θέλω να ακούσω την άποψή σου» — ενώ κοιτάζω το κινητό ή χρησιμοποιώ ειρωνικό τόνο. Δημιουργείται ασυμφωνία και αμφισημία· ο συνομιλητής δίνει μεγαλύτερη σημασία στα μη λεκτικά.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069885" y="1737360"/>
            <a:ext cx="3436010" cy="3017520"/>
          </a:xfrm>
          <a:prstGeom prst="roundRect">
            <a:avLst>
              <a:gd name="adj" fmla="val 303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8344205" y="1956816"/>
            <a:ext cx="28873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Τα σήματα των άλλων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344205" y="2505456"/>
            <a:ext cx="2887370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 err="1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</a:t>
            </a: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ας </a:t>
            </a:r>
            <a:r>
              <a:rPr lang="el-GR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φοιτητής</a:t>
            </a: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λέει ότι «είναι καλά», αλλά αποφεύγει το βλέμμα και μιλά χαμηλόφωνα. </a:t>
            </a:r>
            <a:r>
              <a:rPr lang="en-US" sz="1250" dirty="0" err="1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</a:t>
            </a: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ας </a:t>
            </a:r>
            <a:r>
              <a:rPr lang="el-GR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Συνάδελφος</a:t>
            </a:r>
            <a:r>
              <a:rPr lang="en-US" sz="125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συμφωνεί λεκτικά, αλλά η στάση του υποδηλώνει επιφύλαξη.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85800" y="4983480"/>
            <a:ext cx="10820095" cy="1234440"/>
          </a:xfrm>
          <a:prstGeom prst="roundRect">
            <a:avLst>
              <a:gd name="adj" fmla="val 7407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097280" y="5074920"/>
            <a:ext cx="99971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μη λεκτικά σημάδια δεν ερμηνεύονται με απόλυτο τρόπο — καλύτερα να γίνονται αφορμή για διερεύνηση: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«Έχω την εντύπωση ότι ίσως σε προβληματίζει κάτι σχετικά με αυτό. Θα ήθελες να το συζητήσουμε;»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57255" y="635508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3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1051560"/>
            <a:ext cx="4206240" cy="420624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1600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D98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2331720" y="18745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FB9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ΑΞΟΝΑΣ ΤΕΤΑΡΤΟΣ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331720" y="22402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Εποικοδομητική διαχείριση</a:t>
            </a:r>
            <a:endParaRPr lang="en-US" sz="3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συγκρούσεων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2331720" y="3657600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BFD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ύπαρξη σύγκρουσης δεν αποτελεί από μόνη της ένδειξη προβληματικής σχέσης. Καθοριστικός είναι ο τρόπος διαχείρισής της.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Εστίαση στο πρόβλημα, όχι στο πρόσωπο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774684"/>
            <a:ext cx="5212080" cy="1828800"/>
          </a:xfrm>
          <a:prstGeom prst="roundRect">
            <a:avLst>
              <a:gd name="adj" fmla="val 5000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05840" y="199339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Μη εποικοδομητική διατύπωση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05840" y="2487168"/>
            <a:ext cx="45720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«Είσαι ασυνεπής και δεν μπορώ ποτέ να βασιστώ πάνω σου.»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737360"/>
            <a:ext cx="5257800" cy="1828800"/>
          </a:xfrm>
          <a:prstGeom prst="roundRect">
            <a:avLst>
              <a:gd name="adj" fmla="val 5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583680" y="199339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</a:t>
            </a:r>
            <a:r>
              <a:rPr lang="en-US" sz="1400" b="1" dirty="0" err="1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οικοδομητική</a:t>
            </a: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b="1" dirty="0" err="1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</a:t>
            </a: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ατύπωση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76695" y="2218632"/>
            <a:ext cx="4617720" cy="137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2000"/>
              </a:lnSpc>
            </a:pPr>
            <a:r>
              <a:rPr lang="el-GR" sz="1400" dirty="0"/>
              <a:t>Παρατήρησα ότι το υλικό που είχες αναλάβει να ετοιμάσεις δεν έχει σταλεί ακόμη, παρόλο που έχει παρέλθει η συμφωνημένη προθεσμία και αυτό μας δυσκολεύει να τηρήσουμε το συγκεκριμένο χρονοδιάγραμμα. Υπάρχει κάποια δυσκολία που σε εμποδίζει να το ολοκληρώσεις;»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85800" y="3703320"/>
            <a:ext cx="10820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 δεύτερη περίπτωση περιγράφεται συγκεκριμένη και παρατηρήσιμη συμπεριφορά, χωρίς να αποδίδεται αρνητικό χαρακτηριστικό στην προσωπικότητα του άλλου.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5800" y="4297680"/>
            <a:ext cx="10820095" cy="822960"/>
          </a:xfrm>
          <a:prstGeom prst="roundRect">
            <a:avLst>
              <a:gd name="adj" fmla="val 11111"/>
            </a:avLst>
          </a:prstGeom>
          <a:solidFill>
            <a:srgbClr val="0B3B45"/>
          </a:solidFill>
          <a:ln w="12700">
            <a:solidFill>
              <a:srgbClr val="0B3B45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97280" y="4407408"/>
            <a:ext cx="99971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Περιγράφω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τ</a:t>
            </a:r>
            <a:r>
              <a:rPr lang="el-GR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γεγονός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 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εξηγώ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την επίδρασή του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</a:t>
            </a:r>
            <a:r>
              <a:rPr lang="el-GR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διερευνώ τη δυσκολία χωρίς 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να χαρα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κτηρίζω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</a:t>
            </a:r>
            <a:r>
              <a:rPr lang="el-GR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άτομο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85800" y="5257800"/>
            <a:ext cx="10820095" cy="914400"/>
          </a:xfrm>
          <a:prstGeom prst="roundRect">
            <a:avLst>
              <a:gd name="adj" fmla="val 10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097280" y="5303520"/>
            <a:ext cx="99971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διαχωρισμός του ανθρώπου από το πρόβλημα είναι η βασικότερη αρχή της εποικοδομητικής διαχείρισης.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Αποφυγή γενικεύσεων και κατηγοριών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783080"/>
            <a:ext cx="5212080" cy="2286000"/>
          </a:xfrm>
          <a:prstGeom prst="roundRect">
            <a:avLst>
              <a:gd name="adj" fmla="val 4000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005840" y="203911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Γενικεύσεις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005840" y="2532888"/>
            <a:ext cx="457200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«Πάντα κάνεις το ίδιο.»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«Ποτέ δεν με ακούς.»</a:t>
            </a:r>
            <a:endParaRPr lang="en-US" sz="1400" dirty="0"/>
          </a:p>
          <a:p>
            <a:pPr marL="342900" indent="-342900">
              <a:lnSpc>
                <a:spcPct val="112000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«Εσύ φταις για όλα.»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783080"/>
            <a:ext cx="5257800" cy="2286000"/>
          </a:xfrm>
          <a:prstGeom prst="roundRect">
            <a:avLst>
              <a:gd name="adj" fmla="val 4000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583680" y="203911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Συγκεκριμένη περιγραφή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583680" y="2532888"/>
            <a:ext cx="461772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2000"/>
              </a:lnSpc>
            </a:pPr>
            <a:r>
              <a:rPr lang="en-US" sz="13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l-GR" sz="1400" dirty="0"/>
              <a:t>Στη σημερινή συνάντηση δυσκολεύτηκα να ολοκληρώσω τη σκέψη μου, καθώς υπήρξαν αρκετές διακοπές κατά τη διάρκεια </a:t>
            </a:r>
            <a:r>
              <a:rPr lang="el-GR" sz="1400" dirty="0" err="1"/>
              <a:t>ττης</a:t>
            </a:r>
            <a:r>
              <a:rPr lang="el-GR" sz="1400" dirty="0"/>
              <a:t> ομιλίας μου.»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4297680"/>
            <a:ext cx="5212080" cy="1691640"/>
          </a:xfrm>
          <a:prstGeom prst="roundRect">
            <a:avLst>
              <a:gd name="adj" fmla="val 5405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005840" y="455371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αποτέλεσμα των γενικεύσεων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40" y="5047488"/>
            <a:ext cx="457200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συνομιλητής σταματά να επικεντρώνεται στο πρόβλημα και αρχίζει να υπερασπίζεται τον εαυτό του.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63640" y="4297680"/>
            <a:ext cx="5257800" cy="1691640"/>
          </a:xfrm>
          <a:prstGeom prst="roundRect">
            <a:avLst>
              <a:gd name="adj" fmla="val 5405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583680" y="455371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κέρδος της περιγραφής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83680" y="5047488"/>
            <a:ext cx="461772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συζήτηση παραμένει προσανατολισμένη σε κάτι που μπορεί να συζητηθεί και να αλλάξει.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957255" y="61722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7–8. Win-Win και αναζήτηση </a:t>
            </a:r>
            <a:r>
              <a:rPr lang="en-US" sz="3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κοινών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σημείων</a:t>
            </a:r>
            <a:r>
              <a:rPr lang="el-GR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</a:t>
            </a: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Keyton, 2017)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737360"/>
            <a:ext cx="10820095" cy="914400"/>
          </a:xfrm>
          <a:prstGeom prst="roundRect">
            <a:avLst>
              <a:gd name="adj" fmla="val 10000"/>
            </a:avLst>
          </a:prstGeom>
          <a:solidFill>
            <a:srgbClr val="0B3B45"/>
          </a:solidFill>
          <a:ln w="12700">
            <a:solidFill>
              <a:srgbClr val="0B3B45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143000" y="1783080"/>
            <a:ext cx="9905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«Εγώ εναντίον σου»   →   «Εμείς απέναντι στο πρόβλημα»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85800" y="2834640"/>
            <a:ext cx="2061606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13816" y="2926080"/>
            <a:ext cx="18055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 είναι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πρόβλημα;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875422" y="2834640"/>
            <a:ext cx="2061606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003438" y="2926080"/>
            <a:ext cx="18055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χρειάζεται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κάθε πλευρά;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65044" y="2834640"/>
            <a:ext cx="2061606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193060" y="2926080"/>
            <a:ext cx="18055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Πού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συμφωνούμε;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254667" y="2834640"/>
            <a:ext cx="2061606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382683" y="2926080"/>
            <a:ext cx="18055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εναλλακτικές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υπάρχουν;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444289" y="2834640"/>
            <a:ext cx="2061606" cy="1371600"/>
          </a:xfrm>
          <a:prstGeom prst="roundRect">
            <a:avLst>
              <a:gd name="adj" fmla="val 6667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572305" y="2926080"/>
            <a:ext cx="18055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Ποια λύση γίνεται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αποδεκτή και από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7A4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τις δύο πλευρές;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85800" y="4434840"/>
            <a:ext cx="5212080" cy="1645920"/>
          </a:xfrm>
          <a:prstGeom prst="roundRect">
            <a:avLst>
              <a:gd name="adj" fmla="val 5556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005840" y="469087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A85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Αντί για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5840" y="5184648"/>
            <a:ext cx="4572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2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«Εγώ το έκανα την προηγούμενη φορά, άρα τώρα είναι αποκλειστικά δική σου δουλειά.»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63640" y="4434840"/>
            <a:ext cx="5257800" cy="1645920"/>
          </a:xfrm>
          <a:prstGeom prst="roundRect">
            <a:avLst>
              <a:gd name="adj" fmla="val 555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583680" y="469087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Κοινός στόχος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83680" y="5184648"/>
            <a:ext cx="4617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2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«Μπορεί να έχουμε διαφορετική άποψη για τον τρόπο, αλλά συμφωνούμε στο βασικότερο: θέλουμε και οι δύο να βοηθήσουμε το </a:t>
            </a:r>
            <a:r>
              <a:rPr lang="el-GR" sz="12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συγκεκριμένο φοιτητή</a:t>
            </a:r>
            <a:r>
              <a:rPr lang="en-US" sz="1250" i="1" dirty="0">
                <a:solidFill>
                  <a:srgbClr val="1C2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.»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0957255" y="621792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πρέπει να αποφεύγεται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05840"/>
            <a:ext cx="1082009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Συμπεριφορές που κλιμακώνουν αντί να επιλύουν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04825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Προσωπικές επιθέσεις και χαρακτηρισμοί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2890053" y="182880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164373" y="204825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Ειρωνεία και σαρκασμός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094305" y="182880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368625" y="204825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Απειλές και εκφοβισμός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298558" y="182880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572878" y="204825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Φωνές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502811" y="182880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777131" y="204825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Απόλυτες εκφράσεις («πάντα», «ποτέ»)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85800" y="347472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960120" y="369417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Συνεχείς διακοπές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2890053" y="347472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164373" y="369417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Αναφορά σε παλαιότερες άσχετες διαφωνίες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94305" y="347472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368625" y="369417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Προσπάθεια ταπείνωσης του άλλου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298558" y="347472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572878" y="369417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Αποκλειστική επίρριψη ευθύνης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502811" y="3474720"/>
            <a:ext cx="2003085" cy="1371600"/>
          </a:xfrm>
          <a:prstGeom prst="roundRect">
            <a:avLst>
              <a:gd name="adj" fmla="val 666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777131" y="3694176"/>
            <a:ext cx="14544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Άρνηση ακρόασης διαφορετικής οπτικής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85800" y="5029200"/>
            <a:ext cx="10820095" cy="914400"/>
          </a:xfrm>
          <a:prstGeom prst="roundRect">
            <a:avLst>
              <a:gd name="adj" fmla="val 10000"/>
            </a:avLst>
          </a:prstGeom>
          <a:solidFill>
            <a:srgbClr val="F7EDEB"/>
          </a:solidFill>
          <a:ln w="12700">
            <a:solidFill>
              <a:srgbClr val="F7EDEB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1097280" y="5074920"/>
            <a:ext cx="99971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A85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Ιδιαίτερα η συσσώρευση παλαιών παραπόνων μπορεί να μετατρέψει μια συγκεκριμένη διαφωνία σε γενικευμένη αντιπαράθεση.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10957255" y="603504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6576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Πρακτικό μοντέλο σε έξι βήματα (Fuller, 2026) 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691640"/>
            <a:ext cx="5282032" cy="1234440"/>
          </a:xfrm>
          <a:prstGeom prst="roundRect">
            <a:avLst>
              <a:gd name="adj" fmla="val 740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41832" y="1929384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9293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527048" y="1911096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Αναγνωρίζω το πρόβλημα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60120" y="2532888"/>
            <a:ext cx="473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ακριβώς έχει συμβεί;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23864" y="1691640"/>
            <a:ext cx="5282032" cy="1234440"/>
          </a:xfrm>
          <a:prstGeom prst="roundRect">
            <a:avLst>
              <a:gd name="adj" fmla="val 740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79896" y="1929384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79896" y="19293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65112" y="1911096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Ρυθμίζω το συναίσθημά μου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98184" y="2532888"/>
            <a:ext cx="473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Μπορώ να συζητήσω τώρα χωρίς να αντιδράσω παρορμητικά;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85800" y="3090672"/>
            <a:ext cx="5282032" cy="1234440"/>
          </a:xfrm>
          <a:prstGeom prst="roundRect">
            <a:avLst>
              <a:gd name="adj" fmla="val 740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941832" y="3328416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33284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27048" y="3310128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Εκφράζω τη θέση μου χωρίς κατηγορία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960120" y="3931920"/>
            <a:ext cx="473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παρατήρησα, πώς με επηρέασε, τι χρειάζομαι;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223864" y="3090672"/>
            <a:ext cx="5282032" cy="1234440"/>
          </a:xfrm>
          <a:prstGeom prst="roundRect">
            <a:avLst>
              <a:gd name="adj" fmla="val 7407"/>
            </a:avLst>
          </a:prstGeom>
          <a:solidFill>
            <a:srgbClr val="F3F8F8"/>
          </a:solidFill>
          <a:ln w="12700">
            <a:solidFill>
              <a:srgbClr val="F3F8F8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79896" y="3328416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79896" y="33284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065112" y="3310128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Ακούω την άλλη πλευρά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6498184" y="3931920"/>
            <a:ext cx="473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αντιλαμβάνεται ο άλλος το γεγονός και ποιες είναι οι ανάγκες του;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85800" y="4489704"/>
            <a:ext cx="5282032" cy="1234440"/>
          </a:xfrm>
          <a:prstGeom prst="roundRect">
            <a:avLst>
              <a:gd name="adj" fmla="val 740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41832" y="4727448"/>
            <a:ext cx="475488" cy="475488"/>
          </a:xfrm>
          <a:prstGeom prst="ellipse">
            <a:avLst/>
          </a:prstGeom>
          <a:solidFill>
            <a:srgbClr val="0E7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41832" y="47274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527048" y="4709160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Αναζητούμε κοινές λύσεις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960120" y="5330952"/>
            <a:ext cx="473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καλύπτει, όσο είναι δυνατόν, τις ανάγκες και των δύο;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223864" y="4489704"/>
            <a:ext cx="5282032" cy="1234440"/>
          </a:xfrm>
          <a:prstGeom prst="roundRect">
            <a:avLst>
              <a:gd name="adj" fmla="val 7407"/>
            </a:avLst>
          </a:prstGeom>
          <a:solidFill>
            <a:srgbClr val="FBF1E3"/>
          </a:solidFill>
          <a:ln w="12700">
            <a:solidFill>
              <a:srgbClr val="FBF1E3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79896" y="4727448"/>
            <a:ext cx="475488" cy="475488"/>
          </a:xfrm>
          <a:prstGeom prst="ellipse">
            <a:avLst/>
          </a:prstGeom>
          <a:solidFill>
            <a:srgbClr val="D98A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79896" y="47274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7065112" y="4709160"/>
            <a:ext cx="418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B3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Συμφωνούμε σε συγκεκριμένη δράση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6498184" y="5330952"/>
            <a:ext cx="473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E76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Ποιος θα κάνει τι, πότε και με ποιον τρόπο;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85800" y="5669280"/>
            <a:ext cx="10820095" cy="777240"/>
          </a:xfrm>
          <a:prstGeom prst="roundRect">
            <a:avLst>
              <a:gd name="adj" fmla="val 11765"/>
            </a:avLst>
          </a:prstGeom>
          <a:solidFill>
            <a:srgbClr val="0B3B45"/>
          </a:solidFill>
          <a:ln w="12700">
            <a:solidFill>
              <a:srgbClr val="0B3B45"/>
            </a:solidFill>
            <a:prstDash val="solid"/>
          </a:ln>
          <a:effectLst>
            <a:outerShdw blurRad="127000" dist="25400" dir="5400000" algn="bl" rotWithShape="0">
              <a:srgbClr val="0B3B45">
                <a:alpha val="1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1051560" y="5715000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«Ποιος φταίει;»  →  «Ποιο είναι το πρόβλημα;»  →  «Τι χρειάζεται ο καθένας;»  →  «Τι μπορούμε να κάνουμε μαζί;»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D61F169-5C8D-5AE9-9230-D614D1271588}"/>
              </a:ext>
            </a:extLst>
          </p:cNvPr>
          <p:cNvSpPr txBox="1"/>
          <p:nvPr/>
        </p:nvSpPr>
        <p:spPr>
          <a:xfrm>
            <a:off x="989815" y="399649"/>
            <a:ext cx="105863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 err="1">
                <a:ea typeface="Cambria" panose="02040503050406030204" pitchFamily="18" charset="0"/>
              </a:rPr>
              <a:t>Adler</a:t>
            </a:r>
            <a:r>
              <a:rPr lang="el-GR" dirty="0">
                <a:ea typeface="Cambria" panose="02040503050406030204" pitchFamily="18" charset="0"/>
              </a:rPr>
              <a:t>, A., </a:t>
            </a:r>
            <a:r>
              <a:rPr lang="el-GR" dirty="0" err="1">
                <a:ea typeface="Cambria" panose="02040503050406030204" pitchFamily="18" charset="0"/>
              </a:rPr>
              <a:t>Novelli</a:t>
            </a:r>
            <a:r>
              <a:rPr lang="el-GR" dirty="0">
                <a:ea typeface="Cambria" panose="02040503050406030204" pitchFamily="18" charset="0"/>
              </a:rPr>
              <a:t>, V., </a:t>
            </a:r>
            <a:r>
              <a:rPr lang="el-GR" dirty="0" err="1">
                <a:ea typeface="Cambria" panose="02040503050406030204" pitchFamily="18" charset="0"/>
              </a:rPr>
              <a:t>Amin</a:t>
            </a:r>
            <a:r>
              <a:rPr lang="el-GR" dirty="0">
                <a:ea typeface="Cambria" panose="02040503050406030204" pitchFamily="18" charset="0"/>
              </a:rPr>
              <a:t>, A. S., </a:t>
            </a:r>
            <a:r>
              <a:rPr lang="el-GR" dirty="0" err="1">
                <a:ea typeface="Cambria" panose="02040503050406030204" pitchFamily="18" charset="0"/>
              </a:rPr>
              <a:t>Abiusi</a:t>
            </a:r>
            <a:r>
              <a:rPr lang="el-GR" dirty="0">
                <a:ea typeface="Cambria" panose="02040503050406030204" pitchFamily="18" charset="0"/>
              </a:rPr>
              <a:t>, E., </a:t>
            </a:r>
            <a:r>
              <a:rPr lang="el-GR" dirty="0" err="1">
                <a:ea typeface="Cambria" panose="02040503050406030204" pitchFamily="18" charset="0"/>
              </a:rPr>
              <a:t>Care</a:t>
            </a:r>
            <a:r>
              <a:rPr lang="el-GR" dirty="0">
                <a:ea typeface="Cambria" panose="02040503050406030204" pitchFamily="18" charset="0"/>
              </a:rPr>
              <a:t>, M., </a:t>
            </a:r>
            <a:r>
              <a:rPr lang="el-GR" dirty="0" err="1">
                <a:ea typeface="Cambria" panose="02040503050406030204" pitchFamily="18" charset="0"/>
              </a:rPr>
              <a:t>Nannenberg</a:t>
            </a:r>
            <a:r>
              <a:rPr lang="el-GR" dirty="0">
                <a:ea typeface="Cambria" panose="02040503050406030204" pitchFamily="18" charset="0"/>
              </a:rPr>
              <a:t>, E. A., ... &amp; </a:t>
            </a:r>
            <a:r>
              <a:rPr lang="el-GR" dirty="0" err="1">
                <a:ea typeface="Cambria" panose="02040503050406030204" pitchFamily="18" charset="0"/>
              </a:rPr>
              <a:t>Gollob</a:t>
            </a:r>
            <a:r>
              <a:rPr lang="el-GR" dirty="0">
                <a:ea typeface="Cambria" panose="02040503050406030204" pitchFamily="18" charset="0"/>
              </a:rPr>
              <a:t>, M. H. (2020). </a:t>
            </a:r>
            <a:r>
              <a:rPr lang="el-GR" dirty="0" err="1">
                <a:ea typeface="Cambria" panose="02040503050406030204" pitchFamily="18" charset="0"/>
              </a:rPr>
              <a:t>An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international</a:t>
            </a:r>
            <a:r>
              <a:rPr lang="el-GR" dirty="0">
                <a:ea typeface="Cambria" panose="02040503050406030204" pitchFamily="18" charset="0"/>
              </a:rPr>
              <a:t>, </a:t>
            </a:r>
            <a:r>
              <a:rPr lang="el-GR" dirty="0" err="1">
                <a:ea typeface="Cambria" panose="02040503050406030204" pitchFamily="18" charset="0"/>
              </a:rPr>
              <a:t>multicentered</a:t>
            </a:r>
            <a:r>
              <a:rPr lang="el-GR" dirty="0">
                <a:ea typeface="Cambria" panose="02040503050406030204" pitchFamily="18" charset="0"/>
              </a:rPr>
              <a:t>, </a:t>
            </a:r>
            <a:r>
              <a:rPr lang="el-GR" dirty="0" err="1">
                <a:ea typeface="Cambria" panose="02040503050406030204" pitchFamily="18" charset="0"/>
              </a:rPr>
              <a:t>evidence-based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reappraisal</a:t>
            </a:r>
            <a:r>
              <a:rPr lang="el-GR" dirty="0">
                <a:ea typeface="Cambria" panose="02040503050406030204" pitchFamily="18" charset="0"/>
              </a:rPr>
              <a:t> of </a:t>
            </a:r>
            <a:r>
              <a:rPr lang="el-GR" dirty="0" err="1">
                <a:ea typeface="Cambria" panose="02040503050406030204" pitchFamily="18" charset="0"/>
              </a:rPr>
              <a:t>genes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reported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to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cause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congenital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long</a:t>
            </a:r>
            <a:r>
              <a:rPr lang="el-GR" dirty="0">
                <a:ea typeface="Cambria" panose="02040503050406030204" pitchFamily="18" charset="0"/>
              </a:rPr>
              <a:t> QT </a:t>
            </a:r>
            <a:r>
              <a:rPr lang="el-GR" dirty="0" err="1">
                <a:ea typeface="Cambria" panose="02040503050406030204" pitchFamily="18" charset="0"/>
              </a:rPr>
              <a:t>syndrome</a:t>
            </a:r>
            <a:r>
              <a:rPr lang="el-GR" dirty="0">
                <a:ea typeface="Cambria" panose="02040503050406030204" pitchFamily="18" charset="0"/>
              </a:rPr>
              <a:t>. </a:t>
            </a:r>
            <a:r>
              <a:rPr lang="el-GR" i="1" dirty="0" err="1">
                <a:ea typeface="Cambria" panose="02040503050406030204" pitchFamily="18" charset="0"/>
              </a:rPr>
              <a:t>Circulation</a:t>
            </a:r>
            <a:r>
              <a:rPr lang="el-GR" dirty="0">
                <a:ea typeface="Cambria" panose="02040503050406030204" pitchFamily="18" charset="0"/>
              </a:rPr>
              <a:t>, </a:t>
            </a:r>
            <a:r>
              <a:rPr lang="el-GR" i="1" dirty="0">
                <a:ea typeface="Cambria" panose="02040503050406030204" pitchFamily="18" charset="0"/>
              </a:rPr>
              <a:t>141</a:t>
            </a:r>
            <a:r>
              <a:rPr lang="el-GR" dirty="0">
                <a:ea typeface="Cambria" panose="02040503050406030204" pitchFamily="18" charset="0"/>
              </a:rPr>
              <a:t>(6), 418-428.</a:t>
            </a:r>
            <a:endParaRPr lang="en-US" dirty="0">
              <a:ea typeface="Cambria" panose="02040503050406030204" pitchFamily="18" charset="0"/>
            </a:endParaRPr>
          </a:p>
          <a:p>
            <a:endParaRPr lang="en-US" dirty="0">
              <a:solidFill>
                <a:srgbClr val="333333"/>
              </a:solidFill>
              <a:ea typeface="Cambria" panose="02040503050406030204" pitchFamily="18" charset="0"/>
            </a:endParaRPr>
          </a:p>
          <a:p>
            <a:r>
              <a:rPr lang="el-GR" b="0" i="0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Barge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, J. K. (2022). </a:t>
            </a:r>
            <a:r>
              <a:rPr lang="el-GR" b="0" i="0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Rethinking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 the </a:t>
            </a:r>
            <a:r>
              <a:rPr lang="el-GR" b="0" i="0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design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 of </a:t>
            </a:r>
            <a:r>
              <a:rPr lang="el-GR" b="0" i="0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communication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 </a:t>
            </a:r>
            <a:r>
              <a:rPr lang="el-GR" b="0" i="0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theory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 </a:t>
            </a:r>
            <a:r>
              <a:rPr lang="el-GR" b="0" i="0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pedagogy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. </a:t>
            </a:r>
            <a:r>
              <a:rPr lang="el-GR" b="0" i="1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Communication </a:t>
            </a:r>
            <a:r>
              <a:rPr lang="el-GR" b="0" i="1" dirty="0" err="1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Education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, </a:t>
            </a:r>
            <a:r>
              <a:rPr lang="el-GR" b="0" i="1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71</a:t>
            </a:r>
            <a:r>
              <a:rPr lang="el-GR" b="0" i="0" dirty="0">
                <a:solidFill>
                  <a:srgbClr val="333333"/>
                </a:solidFill>
                <a:effectLst/>
                <a:ea typeface="Cambria" panose="02040503050406030204" pitchFamily="18" charset="0"/>
              </a:rPr>
              <a:t>(4), 267–285.</a:t>
            </a:r>
            <a:endParaRPr lang="en-US" b="0" i="0" dirty="0">
              <a:solidFill>
                <a:srgbClr val="333333"/>
              </a:solidFill>
              <a:effectLst/>
              <a:ea typeface="Cambria" panose="02040503050406030204" pitchFamily="18" charset="0"/>
            </a:endParaRPr>
          </a:p>
          <a:p>
            <a:endParaRPr lang="en-US" b="0" i="0" dirty="0">
              <a:solidFill>
                <a:srgbClr val="333333"/>
              </a:solidFill>
              <a:effectLst/>
              <a:ea typeface="Cambria" panose="02040503050406030204" pitchFamily="18" charset="0"/>
            </a:endParaRPr>
          </a:p>
          <a:p>
            <a:r>
              <a:rPr lang="el-GR" dirty="0" err="1">
                <a:ea typeface="Cambria" panose="02040503050406030204" pitchFamily="18" charset="0"/>
              </a:rPr>
              <a:t>Bailenson</a:t>
            </a:r>
            <a:r>
              <a:rPr lang="el-GR" dirty="0">
                <a:ea typeface="Cambria" panose="02040503050406030204" pitchFamily="18" charset="0"/>
              </a:rPr>
              <a:t>, J. N. (2021). </a:t>
            </a:r>
            <a:r>
              <a:rPr lang="el-GR" dirty="0" err="1">
                <a:ea typeface="Cambria" panose="02040503050406030204" pitchFamily="18" charset="0"/>
              </a:rPr>
              <a:t>Nonverbal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overload</a:t>
            </a:r>
            <a:r>
              <a:rPr lang="el-GR" dirty="0">
                <a:ea typeface="Cambria" panose="02040503050406030204" pitchFamily="18" charset="0"/>
              </a:rPr>
              <a:t>: A </a:t>
            </a:r>
            <a:r>
              <a:rPr lang="el-GR" dirty="0" err="1">
                <a:ea typeface="Cambria" panose="02040503050406030204" pitchFamily="18" charset="0"/>
              </a:rPr>
              <a:t>theoretical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argument</a:t>
            </a:r>
            <a:r>
              <a:rPr lang="el-GR" dirty="0">
                <a:ea typeface="Cambria" panose="02040503050406030204" pitchFamily="18" charset="0"/>
              </a:rPr>
              <a:t> for the </a:t>
            </a:r>
            <a:r>
              <a:rPr lang="el-GR" dirty="0" err="1">
                <a:ea typeface="Cambria" panose="02040503050406030204" pitchFamily="18" charset="0"/>
              </a:rPr>
              <a:t>causes</a:t>
            </a:r>
            <a:r>
              <a:rPr lang="el-GR" dirty="0">
                <a:ea typeface="Cambria" panose="02040503050406030204" pitchFamily="18" charset="0"/>
              </a:rPr>
              <a:t> of </a:t>
            </a:r>
            <a:r>
              <a:rPr lang="el-GR" dirty="0" err="1">
                <a:ea typeface="Cambria" panose="02040503050406030204" pitchFamily="18" charset="0"/>
              </a:rPr>
              <a:t>Zoom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fatigue</a:t>
            </a:r>
            <a:r>
              <a:rPr lang="el-GR" dirty="0">
                <a:ea typeface="Cambria" panose="02040503050406030204" pitchFamily="18" charset="0"/>
              </a:rPr>
              <a:t>. </a:t>
            </a:r>
            <a:r>
              <a:rPr lang="el-GR" i="1" dirty="0" err="1">
                <a:ea typeface="Cambria" panose="02040503050406030204" pitchFamily="18" charset="0"/>
              </a:rPr>
              <a:t>Technology</a:t>
            </a:r>
            <a:r>
              <a:rPr lang="el-GR" i="1" dirty="0">
                <a:ea typeface="Cambria" panose="02040503050406030204" pitchFamily="18" charset="0"/>
              </a:rPr>
              <a:t>, </a:t>
            </a:r>
            <a:r>
              <a:rPr lang="el-GR" i="1" dirty="0" err="1">
                <a:ea typeface="Cambria" panose="02040503050406030204" pitchFamily="18" charset="0"/>
              </a:rPr>
              <a:t>mind</a:t>
            </a:r>
            <a:r>
              <a:rPr lang="el-GR" i="1" dirty="0">
                <a:ea typeface="Cambria" panose="02040503050406030204" pitchFamily="18" charset="0"/>
              </a:rPr>
              <a:t>, and </a:t>
            </a:r>
            <a:r>
              <a:rPr lang="el-GR" i="1" dirty="0" err="1">
                <a:ea typeface="Cambria" panose="02040503050406030204" pitchFamily="18" charset="0"/>
              </a:rPr>
              <a:t>behavior</a:t>
            </a:r>
            <a:r>
              <a:rPr lang="el-GR" dirty="0">
                <a:ea typeface="Cambria" panose="02040503050406030204" pitchFamily="18" charset="0"/>
              </a:rPr>
              <a:t>, </a:t>
            </a:r>
            <a:r>
              <a:rPr lang="el-GR" i="1" dirty="0">
                <a:ea typeface="Cambria" panose="02040503050406030204" pitchFamily="18" charset="0"/>
              </a:rPr>
              <a:t>2</a:t>
            </a:r>
            <a:r>
              <a:rPr lang="el-GR" dirty="0">
                <a:ea typeface="Cambria" panose="02040503050406030204" pitchFamily="18" charset="0"/>
              </a:rPr>
              <a:t>(1), 1.</a:t>
            </a:r>
            <a:endParaRPr lang="en-US" dirty="0">
              <a:ea typeface="Cambria" panose="02040503050406030204" pitchFamily="18" charset="0"/>
            </a:endParaRPr>
          </a:p>
          <a:p>
            <a:endParaRPr lang="en-US" dirty="0">
              <a:ea typeface="Cambria" panose="02040503050406030204" pitchFamily="18" charset="0"/>
            </a:endParaRPr>
          </a:p>
          <a:p>
            <a:r>
              <a:rPr lang="el-GR" dirty="0" err="1">
                <a:ea typeface="Cambria" panose="02040503050406030204" pitchFamily="18" charset="0"/>
              </a:rPr>
              <a:t>Bondie</a:t>
            </a:r>
            <a:r>
              <a:rPr lang="el-GR" dirty="0">
                <a:ea typeface="Cambria" panose="02040503050406030204" pitchFamily="18" charset="0"/>
              </a:rPr>
              <a:t>, R. H. O. N. D. A., &amp; </a:t>
            </a:r>
            <a:r>
              <a:rPr lang="el-GR" dirty="0" err="1">
                <a:ea typeface="Cambria" panose="02040503050406030204" pitchFamily="18" charset="0"/>
              </a:rPr>
              <a:t>Dede</a:t>
            </a:r>
            <a:r>
              <a:rPr lang="el-GR" dirty="0">
                <a:ea typeface="Cambria" panose="02040503050406030204" pitchFamily="18" charset="0"/>
              </a:rPr>
              <a:t>, C. (2020). </a:t>
            </a:r>
            <a:r>
              <a:rPr lang="el-GR" dirty="0" err="1">
                <a:ea typeface="Cambria" panose="02040503050406030204" pitchFamily="18" charset="0"/>
              </a:rPr>
              <a:t>Redefining</a:t>
            </a:r>
            <a:r>
              <a:rPr lang="el-GR" dirty="0">
                <a:ea typeface="Cambria" panose="02040503050406030204" pitchFamily="18" charset="0"/>
              </a:rPr>
              <a:t> and </a:t>
            </a:r>
            <a:r>
              <a:rPr lang="el-GR" dirty="0" err="1">
                <a:ea typeface="Cambria" panose="02040503050406030204" pitchFamily="18" charset="0"/>
              </a:rPr>
              <a:t>transforming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field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experiences</a:t>
            </a:r>
            <a:r>
              <a:rPr lang="el-GR" dirty="0">
                <a:ea typeface="Cambria" panose="02040503050406030204" pitchFamily="18" charset="0"/>
              </a:rPr>
              <a:t> in </a:t>
            </a:r>
            <a:r>
              <a:rPr lang="el-GR" dirty="0" err="1">
                <a:ea typeface="Cambria" panose="02040503050406030204" pitchFamily="18" charset="0"/>
              </a:rPr>
              <a:t>teacher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preparation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through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personalized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mixed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reality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simulations</a:t>
            </a:r>
            <a:r>
              <a:rPr lang="el-GR" dirty="0">
                <a:ea typeface="Cambria" panose="02040503050406030204" pitchFamily="18" charset="0"/>
              </a:rPr>
              <a:t>. </a:t>
            </a:r>
            <a:r>
              <a:rPr lang="el-GR" i="1" dirty="0" err="1">
                <a:ea typeface="Cambria" panose="02040503050406030204" pitchFamily="18" charset="0"/>
              </a:rPr>
              <a:t>What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teacher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educators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should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have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learned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from</a:t>
            </a:r>
            <a:r>
              <a:rPr lang="el-GR" dirty="0">
                <a:ea typeface="Cambria" panose="02040503050406030204" pitchFamily="18" charset="0"/>
              </a:rPr>
              <a:t>, 229-242.</a:t>
            </a:r>
            <a:endParaRPr lang="en-US" dirty="0">
              <a:ea typeface="Cambria" panose="02040503050406030204" pitchFamily="18" charset="0"/>
            </a:endParaRPr>
          </a:p>
          <a:p>
            <a:endParaRPr lang="en-US" dirty="0">
              <a:ea typeface="Cambria" panose="02040503050406030204" pitchFamily="18" charset="0"/>
            </a:endParaRPr>
          </a:p>
          <a:p>
            <a:r>
              <a:rPr lang="el-GR" dirty="0" err="1">
                <a:ea typeface="Cambria" panose="02040503050406030204" pitchFamily="18" charset="0"/>
              </a:rPr>
              <a:t>Fuller</a:t>
            </a:r>
            <a:r>
              <a:rPr lang="el-GR" dirty="0">
                <a:ea typeface="Cambria" panose="02040503050406030204" pitchFamily="18" charset="0"/>
              </a:rPr>
              <a:t>, R. P. (2026). </a:t>
            </a:r>
            <a:r>
              <a:rPr lang="el-GR" dirty="0" err="1">
                <a:ea typeface="Cambria" panose="02040503050406030204" pitchFamily="18" charset="0"/>
              </a:rPr>
              <a:t>Leadership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from</a:t>
            </a:r>
            <a:r>
              <a:rPr lang="el-GR" dirty="0">
                <a:ea typeface="Cambria" panose="02040503050406030204" pitchFamily="18" charset="0"/>
              </a:rPr>
              <a:t> a </a:t>
            </a:r>
            <a:r>
              <a:rPr lang="el-GR" dirty="0" err="1">
                <a:ea typeface="Cambria" panose="02040503050406030204" pitchFamily="18" charset="0"/>
              </a:rPr>
              <a:t>Positive</a:t>
            </a:r>
            <a:r>
              <a:rPr lang="el-GR" dirty="0">
                <a:ea typeface="Cambria" panose="02040503050406030204" pitchFamily="18" charset="0"/>
              </a:rPr>
              <a:t> Communication </a:t>
            </a:r>
            <a:r>
              <a:rPr lang="el-GR" dirty="0" err="1">
                <a:ea typeface="Cambria" panose="02040503050406030204" pitchFamily="18" charset="0"/>
              </a:rPr>
              <a:t>Perspective</a:t>
            </a:r>
            <a:r>
              <a:rPr lang="el-GR" dirty="0">
                <a:ea typeface="Cambria" panose="02040503050406030204" pitchFamily="18" charset="0"/>
              </a:rPr>
              <a:t>. In </a:t>
            </a:r>
            <a:r>
              <a:rPr lang="el-GR" i="1" dirty="0">
                <a:ea typeface="Cambria" panose="02040503050406030204" pitchFamily="18" charset="0"/>
              </a:rPr>
              <a:t>The </a:t>
            </a:r>
            <a:r>
              <a:rPr lang="el-GR" i="1" dirty="0" err="1">
                <a:ea typeface="Cambria" panose="02040503050406030204" pitchFamily="18" charset="0"/>
              </a:rPr>
              <a:t>Palgrave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Handbook</a:t>
            </a:r>
            <a:r>
              <a:rPr lang="el-GR" i="1" dirty="0">
                <a:ea typeface="Cambria" panose="02040503050406030204" pitchFamily="18" charset="0"/>
              </a:rPr>
              <a:t> of </a:t>
            </a:r>
            <a:r>
              <a:rPr lang="el-GR" i="1" dirty="0" err="1">
                <a:ea typeface="Cambria" panose="02040503050406030204" pitchFamily="18" charset="0"/>
              </a:rPr>
              <a:t>Positive</a:t>
            </a:r>
            <a:r>
              <a:rPr lang="el-GR" i="1" dirty="0">
                <a:ea typeface="Cambria" panose="02040503050406030204" pitchFamily="18" charset="0"/>
              </a:rPr>
              <a:t> Communication for </a:t>
            </a:r>
            <a:r>
              <a:rPr lang="el-GR" i="1" dirty="0" err="1">
                <a:ea typeface="Cambria" panose="02040503050406030204" pitchFamily="18" charset="0"/>
              </a:rPr>
              <a:t>Livable</a:t>
            </a:r>
            <a:r>
              <a:rPr lang="el-GR" i="1" dirty="0">
                <a:ea typeface="Cambria" panose="02040503050406030204" pitchFamily="18" charset="0"/>
              </a:rPr>
              <a:t> </a:t>
            </a:r>
            <a:r>
              <a:rPr lang="el-GR" i="1" dirty="0" err="1">
                <a:ea typeface="Cambria" panose="02040503050406030204" pitchFamily="18" charset="0"/>
              </a:rPr>
              <a:t>Futures</a:t>
            </a:r>
            <a:r>
              <a:rPr lang="el-GR" dirty="0">
                <a:ea typeface="Cambria" panose="02040503050406030204" pitchFamily="18" charset="0"/>
              </a:rPr>
              <a:t> (</a:t>
            </a:r>
            <a:r>
              <a:rPr lang="el-GR" dirty="0" err="1">
                <a:ea typeface="Cambria" panose="02040503050406030204" pitchFamily="18" charset="0"/>
              </a:rPr>
              <a:t>pp</a:t>
            </a:r>
            <a:r>
              <a:rPr lang="el-GR" dirty="0">
                <a:ea typeface="Cambria" panose="02040503050406030204" pitchFamily="18" charset="0"/>
              </a:rPr>
              <a:t>. 169-186). </a:t>
            </a:r>
            <a:r>
              <a:rPr lang="el-GR" dirty="0" err="1">
                <a:ea typeface="Cambria" panose="02040503050406030204" pitchFamily="18" charset="0"/>
              </a:rPr>
              <a:t>Cham</a:t>
            </a:r>
            <a:r>
              <a:rPr lang="el-GR" dirty="0">
                <a:ea typeface="Cambria" panose="02040503050406030204" pitchFamily="18" charset="0"/>
              </a:rPr>
              <a:t>: </a:t>
            </a:r>
            <a:r>
              <a:rPr lang="el-GR" dirty="0" err="1">
                <a:ea typeface="Cambria" panose="02040503050406030204" pitchFamily="18" charset="0"/>
              </a:rPr>
              <a:t>Springer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Nature</a:t>
            </a:r>
            <a:r>
              <a:rPr lang="el-GR" dirty="0">
                <a:ea typeface="Cambria" panose="02040503050406030204" pitchFamily="18" charset="0"/>
              </a:rPr>
              <a:t> </a:t>
            </a:r>
            <a:r>
              <a:rPr lang="el-GR" dirty="0" err="1">
                <a:ea typeface="Cambria" panose="02040503050406030204" pitchFamily="18" charset="0"/>
              </a:rPr>
              <a:t>Switzerland</a:t>
            </a:r>
            <a:r>
              <a:rPr lang="el-GR" dirty="0">
                <a:ea typeface="Cambria" panose="02040503050406030204" pitchFamily="18" charset="0"/>
              </a:rPr>
              <a:t>.</a:t>
            </a:r>
            <a:endParaRPr lang="en-US" dirty="0">
              <a:ea typeface="Cambria" panose="02040503050406030204" pitchFamily="18" charset="0"/>
            </a:endParaRPr>
          </a:p>
          <a:p>
            <a:endParaRPr lang="en-US" dirty="0">
              <a:ea typeface="Cambria" panose="02040503050406030204" pitchFamily="18" charset="0"/>
            </a:endParaRPr>
          </a:p>
          <a:p>
            <a:r>
              <a:rPr lang="en-US" dirty="0">
                <a:ea typeface="Cambria" panose="02040503050406030204" pitchFamily="18" charset="0"/>
              </a:rPr>
              <a:t>Hargie, 0., &amp; Dickson, D. (2024). Skilled interpersonal communication Research, theory and practice. </a:t>
            </a:r>
            <a:r>
              <a:rPr lang="en-US" dirty="0" err="1">
                <a:ea typeface="Cambria" panose="02040503050406030204" pitchFamily="18" charset="0"/>
              </a:rPr>
              <a:t>Psychogy</a:t>
            </a:r>
            <a:r>
              <a:rPr lang="en-US" dirty="0">
                <a:ea typeface="Cambria" panose="02040503050406030204" pitchFamily="18" charset="0"/>
              </a:rPr>
              <a:t> Press</a:t>
            </a:r>
          </a:p>
          <a:p>
            <a:r>
              <a:rPr lang="en-US" dirty="0" err="1">
                <a:ea typeface="Cambria" panose="02040503050406030204" pitchFamily="18" charset="0"/>
              </a:rPr>
              <a:t>Omojuwa</a:t>
            </a:r>
            <a:r>
              <a:rPr lang="en-US" dirty="0">
                <a:ea typeface="Cambria" panose="02040503050406030204" pitchFamily="18" charset="0"/>
              </a:rPr>
              <a:t>, B.A. (2025). Exploring the communication process model. Mount Saint Vincent University.</a:t>
            </a:r>
          </a:p>
          <a:p>
            <a:r>
              <a:rPr lang="en-US" dirty="0">
                <a:ea typeface="Cambria" panose="02040503050406030204" pitchFamily="18" charset="0"/>
              </a:rPr>
              <a:t> </a:t>
            </a:r>
          </a:p>
          <a:p>
            <a:r>
              <a:rPr lang="en-US" dirty="0"/>
              <a:t>Winer, S., Ramos Salazar, L., Anderson, A. M., &amp; Busch, M. (2024). Resolving conflict in interpersonal relationships using passive, aggressive, and assertive verbal statements. </a:t>
            </a:r>
            <a:r>
              <a:rPr lang="el-GR" i="1" dirty="0"/>
              <a:t>International Journal of </a:t>
            </a:r>
            <a:r>
              <a:rPr lang="el-GR" i="1" dirty="0" err="1"/>
              <a:t>Conflict</a:t>
            </a:r>
            <a:r>
              <a:rPr lang="el-GR" i="1" dirty="0"/>
              <a:t> </a:t>
            </a:r>
            <a:r>
              <a:rPr lang="el-GR" i="1" dirty="0" err="1"/>
              <a:t>Management</a:t>
            </a:r>
            <a:r>
              <a:rPr lang="el-GR" i="1" dirty="0"/>
              <a:t>, 35</a:t>
            </a:r>
            <a:r>
              <a:rPr lang="el-GR" dirty="0"/>
              <a:t>(2), 334–359.</a:t>
            </a:r>
            <a:endParaRPr lang="en-US" dirty="0">
              <a:solidFill>
                <a:srgbClr val="333333"/>
              </a:solidFill>
              <a:ea typeface="Cambria" panose="02040503050406030204" pitchFamily="18" charset="0"/>
            </a:endParaRPr>
          </a:p>
          <a:p>
            <a:endParaRPr lang="el-GR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3FDB00BA-1BEA-2782-8B94-E7D50B679FC9}"/>
              </a:ext>
            </a:extLst>
          </p:cNvPr>
          <p:cNvSpPr/>
          <p:nvPr/>
        </p:nvSpPr>
        <p:spPr>
          <a:xfrm>
            <a:off x="1140643" y="1"/>
            <a:ext cx="9181708" cy="4901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>
                <a:solidFill>
                  <a:schemeClr val="tx1"/>
                </a:solidFill>
              </a:rPr>
              <a:t>ΒΙΒΛΙΟΓΡΑΦΙΑ</a:t>
            </a:r>
          </a:p>
        </p:txBody>
      </p:sp>
    </p:spTree>
    <p:extLst>
      <p:ext uri="{BB962C8B-B14F-4D97-AF65-F5344CB8AC3E}">
        <p14:creationId xmlns:p14="http://schemas.microsoft.com/office/powerpoint/2010/main" val="121812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794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9185</TotalTime>
  <Words>2524</Words>
  <Application>Microsoft Office PowerPoint</Application>
  <PresentationFormat>Widescreen</PresentationFormat>
  <Paragraphs>390</Paragraphs>
  <Slides>26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Διαπροσωπικές Δεξιότητες Επικοινωνίας</dc:title>
  <dc:subject>PptxGenJS Presentation</dc:subject>
  <dc:creator>ΚΕΔΙΜΑ</dc:creator>
  <cp:lastModifiedBy>ΔΑΦΝΗ ΠΕΤΚΟΥ</cp:lastModifiedBy>
  <cp:revision>7</cp:revision>
  <dcterms:created xsi:type="dcterms:W3CDTF">2026-08-14T17:05:05Z</dcterms:created>
  <dcterms:modified xsi:type="dcterms:W3CDTF">2026-09-29T11:56:53Z</dcterms:modified>
</cp:coreProperties>
</file>