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47" r:id="rId2"/>
    <p:sldId id="351" r:id="rId3"/>
    <p:sldId id="348" r:id="rId4"/>
    <p:sldId id="353" r:id="rId5"/>
    <p:sldId id="392" r:id="rId6"/>
    <p:sldId id="394" r:id="rId7"/>
    <p:sldId id="354" r:id="rId8"/>
    <p:sldId id="395" r:id="rId9"/>
    <p:sldId id="346" r:id="rId10"/>
  </p:sldIdLst>
  <p:sldSz cx="9906000" cy="6858000" type="A4"/>
  <p:notesSz cx="6794500" cy="9931400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ofessor Kostantinos Diamantaras" initials="PKD" lastIdx="3" clrIdx="0">
    <p:extLst>
      <p:ext uri="{19B8F6BF-5375-455C-9EA6-DF929625EA0E}">
        <p15:presenceInfo xmlns:p15="http://schemas.microsoft.com/office/powerpoint/2012/main" userId="Professor Kostantinos Diamantara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C262"/>
    <a:srgbClr val="1D9AD6"/>
    <a:srgbClr val="B9BABC"/>
    <a:srgbClr val="4D4D4D"/>
    <a:srgbClr val="10385A"/>
    <a:srgbClr val="FFFFFF"/>
    <a:srgbClr val="FFCC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083" autoAdjust="0"/>
    <p:restoredTop sz="95046" autoAdjust="0"/>
  </p:normalViewPr>
  <p:slideViewPr>
    <p:cSldViewPr>
      <p:cViewPr varScale="1">
        <p:scale>
          <a:sx n="68" d="100"/>
          <a:sy n="68" d="100"/>
        </p:scale>
        <p:origin x="232" y="63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168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69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932ED-331B-42C9-8C3A-00A42E436412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6313" y="1241425"/>
            <a:ext cx="48418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963"/>
            <a:ext cx="5435600" cy="39100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6B1C6-86CA-4387-A9D8-8D2C2752DD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475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36B1C6-86CA-4387-A9D8-8D2C2752DD7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316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1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4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7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8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00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7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C3D16-F49D-F620-9937-64C7A6B99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3DF53-1211-4F84-81EF-41AAA62F4FB0}" type="datetimeFigureOut">
              <a:rPr lang="el-GR"/>
              <a:pPr>
                <a:defRPr/>
              </a:pPr>
              <a:t>29/9/2026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5BD9D-3D46-5C43-56A5-2DFC718A8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DACA2-2AF1-11F8-FEA2-0FE3B1F92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7A6B3-91B9-403A-B834-5AA7D23A3F42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349461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1ECD3-345C-44E3-928C-CB27E6692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E86E1-5C4B-4F6E-B6AC-0A6773EEB83C}" type="datetimeFigureOut">
              <a:rPr lang="el-GR"/>
              <a:pPr>
                <a:defRPr/>
              </a:pPr>
              <a:t>29/9/2026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5A47D-0BF4-1D51-FF4C-9E60B9E56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33CF6-5B00-73D0-FF69-A3A113DC2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60678-2F22-4ED0-888D-34DF542D7ECC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117072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4"/>
            <a:ext cx="8420100" cy="1362075"/>
          </a:xfrm>
        </p:spPr>
        <p:txBody>
          <a:bodyPr anchor="t"/>
          <a:lstStyle>
            <a:lvl1pPr algn="l">
              <a:defRPr sz="3250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7D54E-CFC7-2242-7FDA-5C1C09323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319D4-D2A9-4C07-8A3F-F0FC18B8BE8D}" type="datetimeFigureOut">
              <a:rPr lang="el-GR"/>
              <a:pPr>
                <a:defRPr/>
              </a:pPr>
              <a:t>29/9/2026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51620-D740-CA4C-94DC-D836C99A7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FA1CE2-7BDB-CF00-EBBA-FB0DFEA2C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44390-4139-4540-BDDE-3A227D0E2D57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395872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75150" cy="4525963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4"/>
            <a:ext cx="4375150" cy="4525963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F0CED92-E38D-D0A1-62BE-3F9244BEF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39CA2-03DB-458D-8025-3057E6EBBC8A}" type="datetimeFigureOut">
              <a:rPr lang="el-GR"/>
              <a:pPr>
                <a:defRPr/>
              </a:pPr>
              <a:t>29/9/2026</a:t>
            </a:fld>
            <a:endParaRPr lang="el-G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792B1F8-9A36-2AC3-9E6A-C7AA56A37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4D1D03B-1BB1-7412-4944-3AFAC9953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3767C-3D64-48B6-AD9F-A00297DA83F5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782277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1950"/>
            </a:lvl1pPr>
            <a:lvl2pPr>
              <a:defRPr sz="1625"/>
            </a:lvl2pPr>
            <a:lvl3pPr>
              <a:defRPr sz="1463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89" cy="63976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89" cy="3951288"/>
          </a:xfrm>
        </p:spPr>
        <p:txBody>
          <a:bodyPr/>
          <a:lstStyle>
            <a:lvl1pPr>
              <a:defRPr sz="1950"/>
            </a:lvl1pPr>
            <a:lvl2pPr>
              <a:defRPr sz="1625"/>
            </a:lvl2pPr>
            <a:lvl3pPr>
              <a:defRPr sz="1463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FA7FE4C-B869-218D-C139-7B94CC9E2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2705B-FEE0-4BAF-A9F9-A44B839B5A56}" type="datetimeFigureOut">
              <a:rPr lang="el-GR"/>
              <a:pPr>
                <a:defRPr/>
              </a:pPr>
              <a:t>29/9/2026</a:t>
            </a:fld>
            <a:endParaRPr lang="el-G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16D7A5F-2E12-4C80-6091-462939507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3032636-55D8-FD50-F4D0-663A081F8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FDF01-39E6-4602-BD52-82F42583DFE3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450865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9FCB874-58ED-1A91-CE4C-9D9E86533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EA8DF-8F37-4BCA-BCE1-2A31A20386C9}" type="datetimeFigureOut">
              <a:rPr lang="el-GR"/>
              <a:pPr>
                <a:defRPr/>
              </a:pPr>
              <a:t>29/9/2026</a:t>
            </a:fld>
            <a:endParaRPr lang="el-G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590B1BA-1136-1A9C-F2B4-C07187791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9A3BB90-1DE7-B915-1140-1267553C9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C7AB7-A091-4838-AF66-0DD0706E2502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808439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9063CE0-70C7-49FB-F5CB-D42D7340A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3F4DB-F58B-4148-A085-F320621E82FA}" type="datetimeFigureOut">
              <a:rPr lang="el-GR"/>
              <a:pPr>
                <a:defRPr/>
              </a:pPr>
              <a:t>29/9/2026</a:t>
            </a:fld>
            <a:endParaRPr lang="el-G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6B6EA4D-3464-0040-3992-5E1B2C2C5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1EB48E-EEB9-16C2-F815-4331BB43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FF2CD-EC7A-442B-8B3E-F46B259F1340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626846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1625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3"/>
            <a:ext cx="3259006" cy="4691063"/>
          </a:xfrm>
        </p:spPr>
        <p:txBody>
          <a:bodyPr/>
          <a:lstStyle>
            <a:lvl1pPr marL="0" indent="0">
              <a:buNone/>
              <a:defRPr sz="1138"/>
            </a:lvl1pPr>
            <a:lvl2pPr marL="371475" indent="0">
              <a:buNone/>
              <a:defRPr sz="975"/>
            </a:lvl2pPr>
            <a:lvl3pPr marL="742950" indent="0">
              <a:buNone/>
              <a:defRPr sz="813"/>
            </a:lvl3pPr>
            <a:lvl4pPr marL="1114425" indent="0">
              <a:buNone/>
              <a:defRPr sz="731"/>
            </a:lvl4pPr>
            <a:lvl5pPr marL="1485900" indent="0">
              <a:buNone/>
              <a:defRPr sz="731"/>
            </a:lvl5pPr>
            <a:lvl6pPr marL="1857375" indent="0">
              <a:buNone/>
              <a:defRPr sz="731"/>
            </a:lvl6pPr>
            <a:lvl7pPr marL="2228850" indent="0">
              <a:buNone/>
              <a:defRPr sz="731"/>
            </a:lvl7pPr>
            <a:lvl8pPr marL="2600325" indent="0">
              <a:buNone/>
              <a:defRPr sz="731"/>
            </a:lvl8pPr>
            <a:lvl9pPr marL="2971800" indent="0">
              <a:buNone/>
              <a:defRPr sz="7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F61AC9F-1F2E-86C0-2EDC-ABB723E12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1B656-B8F6-42CF-AEA7-38B2A320FBEE}" type="datetimeFigureOut">
              <a:rPr lang="el-GR"/>
              <a:pPr>
                <a:defRPr/>
              </a:pPr>
              <a:t>29/9/2026</a:t>
            </a:fld>
            <a:endParaRPr lang="el-G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0F6386D-6F22-2BF3-209A-31A8B3C2D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A1E591B-BAAC-637B-823E-AB10E9742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74CF9-3B41-45C5-8736-AA6741FAD53E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867868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1625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pPr lvl="0"/>
            <a:endParaRPr lang="el-G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138"/>
            </a:lvl1pPr>
            <a:lvl2pPr marL="371475" indent="0">
              <a:buNone/>
              <a:defRPr sz="975"/>
            </a:lvl2pPr>
            <a:lvl3pPr marL="742950" indent="0">
              <a:buNone/>
              <a:defRPr sz="813"/>
            </a:lvl3pPr>
            <a:lvl4pPr marL="1114425" indent="0">
              <a:buNone/>
              <a:defRPr sz="731"/>
            </a:lvl4pPr>
            <a:lvl5pPr marL="1485900" indent="0">
              <a:buNone/>
              <a:defRPr sz="731"/>
            </a:lvl5pPr>
            <a:lvl6pPr marL="1857375" indent="0">
              <a:buNone/>
              <a:defRPr sz="731"/>
            </a:lvl6pPr>
            <a:lvl7pPr marL="2228850" indent="0">
              <a:buNone/>
              <a:defRPr sz="731"/>
            </a:lvl7pPr>
            <a:lvl8pPr marL="2600325" indent="0">
              <a:buNone/>
              <a:defRPr sz="731"/>
            </a:lvl8pPr>
            <a:lvl9pPr marL="2971800" indent="0">
              <a:buNone/>
              <a:defRPr sz="7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16EBFAB-E886-4437-D0D4-57CC068DC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B6A77-5586-4576-8A5E-CDAAF99FA0A3}" type="datetimeFigureOut">
              <a:rPr lang="el-GR"/>
              <a:pPr>
                <a:defRPr/>
              </a:pPr>
              <a:t>29/9/2026</a:t>
            </a:fld>
            <a:endParaRPr lang="el-G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184FEC4-0041-BFB1-A4B3-2BCC8730E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71EF8E-18F7-06B9-3933-02A654524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1166E-4233-47F9-8479-9875866ED9FD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756122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597B1-48C7-E3CE-9D19-D7D8A0ABD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6C95C-B1B3-4BC6-AC4E-217D0460DF56}" type="datetimeFigureOut">
              <a:rPr lang="el-GR"/>
              <a:pPr>
                <a:defRPr/>
              </a:pPr>
              <a:t>29/9/2026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DE5C1-BA0C-F751-1048-0CF12E030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E78D7-78AE-D1C9-A849-EA380A3D8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095CD-AFF1-4C7E-A0E6-96B3E51AFF8E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178826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2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1A125-95C9-93A5-101A-3B26CD300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8C816-A1A0-4A4E-A03B-2A8E1F5BD3D1}" type="datetimeFigureOut">
              <a:rPr lang="el-GR"/>
              <a:pPr>
                <a:defRPr/>
              </a:pPr>
              <a:t>29/9/2026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753CA-084A-1579-42F5-D48EABFFE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B71EFF-DDC0-5CD0-DC27-74017D872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DEAA8-E1DE-4C7B-B0E2-A9473410C166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277746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072E83-19B1-1672-3B5F-CC24A02B88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title style</a:t>
            </a:r>
            <a:endParaRPr lang="el-GR" altLang="el-GR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777CCEE-995A-9804-9FCB-44168C83AA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text styles</a:t>
            </a:r>
          </a:p>
          <a:p>
            <a:pPr lvl="1"/>
            <a:r>
              <a:rPr lang="en-US" altLang="el-GR"/>
              <a:t>Second level</a:t>
            </a:r>
          </a:p>
          <a:p>
            <a:pPr lvl="2"/>
            <a:r>
              <a:rPr lang="en-US" altLang="el-GR"/>
              <a:t>Third level</a:t>
            </a:r>
          </a:p>
          <a:p>
            <a:pPr lvl="3"/>
            <a:r>
              <a:rPr lang="en-US" altLang="el-GR"/>
              <a:t>Fourth level</a:t>
            </a:r>
          </a:p>
          <a:p>
            <a:pPr lvl="4"/>
            <a:r>
              <a:rPr lang="en-US" altLang="el-GR"/>
              <a:t>Fifth level</a:t>
            </a:r>
            <a:endParaRPr lang="el-GR" alt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A0E10-9E37-1766-0EFA-1ACB5E6D7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75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60B97F-3D3C-448C-A5F7-B4A199C5AC99}" type="datetimeFigureOut">
              <a:rPr lang="el-GR"/>
              <a:pPr>
                <a:defRPr/>
              </a:pPr>
              <a:t>29/9/2026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EF3B2-EB6C-D38B-D5FE-98FABF87C2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75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E36E9-A472-AD20-0509-82F51BCDB3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FA1BC32-A21B-4679-8A2B-22307DA749B7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Calibri" pitchFamily="34" charset="0"/>
        </a:defRPr>
      </a:lvl5pPr>
      <a:lvl6pPr marL="371475" algn="ctr" rtl="0" fontAlgn="base">
        <a:spcBef>
          <a:spcPct val="0"/>
        </a:spcBef>
        <a:spcAft>
          <a:spcPct val="0"/>
        </a:spcAft>
        <a:defRPr sz="3575">
          <a:solidFill>
            <a:schemeClr val="tx1"/>
          </a:solidFill>
          <a:latin typeface="Calibri" pitchFamily="34" charset="0"/>
        </a:defRPr>
      </a:lvl6pPr>
      <a:lvl7pPr marL="742950" algn="ctr" rtl="0" fontAlgn="base">
        <a:spcBef>
          <a:spcPct val="0"/>
        </a:spcBef>
        <a:spcAft>
          <a:spcPct val="0"/>
        </a:spcAft>
        <a:defRPr sz="3575">
          <a:solidFill>
            <a:schemeClr val="tx1"/>
          </a:solidFill>
          <a:latin typeface="Calibri" pitchFamily="34" charset="0"/>
        </a:defRPr>
      </a:lvl7pPr>
      <a:lvl8pPr marL="1114425" algn="ctr" rtl="0" fontAlgn="base">
        <a:spcBef>
          <a:spcPct val="0"/>
        </a:spcBef>
        <a:spcAft>
          <a:spcPct val="0"/>
        </a:spcAft>
        <a:defRPr sz="3575">
          <a:solidFill>
            <a:schemeClr val="tx1"/>
          </a:solidFill>
          <a:latin typeface="Calibri" pitchFamily="34" charset="0"/>
        </a:defRPr>
      </a:lvl8pPr>
      <a:lvl9pPr marL="1485900" algn="ctr" rtl="0" fontAlgn="base">
        <a:spcBef>
          <a:spcPct val="0"/>
        </a:spcBef>
        <a:spcAft>
          <a:spcPct val="0"/>
        </a:spcAft>
        <a:defRPr sz="3575">
          <a:solidFill>
            <a:schemeClr val="tx1"/>
          </a:solidFill>
          <a:latin typeface="Calibri" pitchFamily="34" charset="0"/>
        </a:defRPr>
      </a:lvl9pPr>
    </p:titleStyle>
    <p:bodyStyle>
      <a:lvl1pPr marL="277813" indent="-2778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03250" indent="-2317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139D1501-C5AD-8F76-63C1-FF304D10D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618" y="-21188"/>
            <a:ext cx="3100582" cy="690657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5794ECB-1646-55DD-F11B-4EF2D613A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448718" y="2077298"/>
            <a:ext cx="4356206" cy="158700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C8CAD3D-2EC6-4592-FA44-D6BCE2F506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1188"/>
            <a:ext cx="297096" cy="6906572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238F140A-BBA8-EA9B-C759-4A9C5638CF41}"/>
              </a:ext>
            </a:extLst>
          </p:cNvPr>
          <p:cNvSpPr/>
          <p:nvPr/>
        </p:nvSpPr>
        <p:spPr>
          <a:xfrm>
            <a:off x="3152800" y="5780696"/>
            <a:ext cx="1584176" cy="45719"/>
          </a:xfrm>
          <a:prstGeom prst="rect">
            <a:avLst/>
          </a:prstGeom>
          <a:solidFill>
            <a:srgbClr val="1D9A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C850FE8-2600-A0B4-EA15-D05ECBBA2A2F}"/>
              </a:ext>
            </a:extLst>
          </p:cNvPr>
          <p:cNvGrpSpPr/>
          <p:nvPr/>
        </p:nvGrpSpPr>
        <p:grpSpPr>
          <a:xfrm>
            <a:off x="5097017" y="5441805"/>
            <a:ext cx="714103" cy="723499"/>
            <a:chOff x="382486" y="5661248"/>
            <a:chExt cx="857956" cy="86924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18053E3-F2D0-4577-C6B0-A2365724F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2486" y="5661248"/>
              <a:ext cx="857956" cy="86924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3DB98D2-714B-4F6E-A8E4-A35AD10B8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0530" y="5824936"/>
              <a:ext cx="541867" cy="541867"/>
            </a:xfrm>
            <a:prstGeom prst="rect">
              <a:avLst/>
            </a:prstGeom>
          </p:spPr>
        </p:pic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DA65F70C-69E7-1E02-D892-69A16F1A15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1208" y="5679638"/>
            <a:ext cx="1371940" cy="24783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E29BF37-5EC7-F5C5-7B64-67E7B535A0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30668" y="5517232"/>
            <a:ext cx="1587002" cy="60884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84F4322-6C1C-55A8-E3D6-CE96B55F19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0397" y="764704"/>
            <a:ext cx="4340723" cy="12292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BC612E-D768-6F4E-00CA-F1876E0E9F1C}"/>
              </a:ext>
            </a:extLst>
          </p:cNvPr>
          <p:cNvSpPr txBox="1"/>
          <p:nvPr/>
        </p:nvSpPr>
        <p:spPr>
          <a:xfrm>
            <a:off x="1365658" y="3606115"/>
            <a:ext cx="3861576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n-GB" sz="2000" b="1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VASILIKI VRANA</a:t>
            </a:r>
          </a:p>
          <a:p>
            <a:pPr marL="0">
              <a:spcBef>
                <a:spcPts val="600"/>
              </a:spcBef>
            </a:pPr>
            <a:r>
              <a:rPr lang="en-GB" sz="1600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Professor</a:t>
            </a:r>
            <a:r>
              <a:rPr lang="en-GB" sz="1600" dirty="0">
                <a:latin typeface="Roboto" panose="02000000000000000000" pitchFamily="2" charset="0"/>
                <a:ea typeface="Roboto" panose="02000000000000000000" pitchFamily="2" charset="0"/>
              </a:rPr>
              <a:t>,</a:t>
            </a:r>
            <a:br>
              <a:rPr lang="en-GB" sz="16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GB" sz="1600" dirty="0">
                <a:latin typeface="Roboto" panose="02000000000000000000" pitchFamily="2" charset="0"/>
                <a:ea typeface="Roboto" panose="02000000000000000000" pitchFamily="2" charset="0"/>
              </a:rPr>
              <a:t>Vice-Rector for Personnel, Student Welfare and Lifelong Education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514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764675-E919-6A97-C80E-A15BA19D8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59" y="332656"/>
            <a:ext cx="2258467" cy="63956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C647A49-A3DC-EDA0-D757-ED018517D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188"/>
            <a:ext cx="297096" cy="69065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2BA28E-9AC6-2279-7271-4688A8E6B99E}"/>
              </a:ext>
            </a:extLst>
          </p:cNvPr>
          <p:cNvSpPr/>
          <p:nvPr/>
        </p:nvSpPr>
        <p:spPr>
          <a:xfrm flipV="1">
            <a:off x="2822599" y="894347"/>
            <a:ext cx="4968552" cy="45719"/>
          </a:xfrm>
          <a:prstGeom prst="rect">
            <a:avLst/>
          </a:prstGeom>
          <a:solidFill>
            <a:srgbClr val="1D9A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8E0036-8E6E-3F5D-82AC-5EDCFFD1BE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183" y="432235"/>
            <a:ext cx="1410321" cy="5399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6E909C-41F9-94D2-0D22-0D9D306ED24C}"/>
              </a:ext>
            </a:extLst>
          </p:cNvPr>
          <p:cNvSpPr txBox="1"/>
          <p:nvPr/>
        </p:nvSpPr>
        <p:spPr>
          <a:xfrm>
            <a:off x="935915" y="1659372"/>
            <a:ext cx="5256585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l-GR" sz="3300" b="1" dirty="0" err="1">
                <a:latin typeface="Roboto" panose="02000000000000000000" pitchFamily="2" charset="0"/>
                <a:ea typeface="Roboto" panose="02000000000000000000" pitchFamily="2" charset="0"/>
              </a:rPr>
              <a:t>Επιτροπ</a:t>
            </a:r>
            <a:r>
              <a:rPr lang="en-US" sz="3300" b="1" dirty="0" err="1">
                <a:latin typeface="Roboto" panose="02000000000000000000" pitchFamily="2" charset="0"/>
                <a:ea typeface="Roboto" panose="02000000000000000000" pitchFamily="2" charset="0"/>
              </a:rPr>
              <a:t>ή</a:t>
            </a:r>
            <a:r>
              <a:rPr lang="el-GR" sz="33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marL="0">
              <a:spcBef>
                <a:spcPts val="600"/>
              </a:spcBef>
            </a:pPr>
            <a:r>
              <a:rPr lang="el-GR" sz="3300" b="1" dirty="0">
                <a:latin typeface="Roboto" panose="02000000000000000000" pitchFamily="2" charset="0"/>
                <a:ea typeface="Roboto" panose="02000000000000000000" pitchFamily="2" charset="0"/>
              </a:rPr>
              <a:t>Δεοντολογίας</a:t>
            </a:r>
            <a:endParaRPr lang="en-US" sz="3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5B3585-6C66-92D3-AF7F-A4B74D13D0F8}"/>
              </a:ext>
            </a:extLst>
          </p:cNvPr>
          <p:cNvSpPr txBox="1"/>
          <p:nvPr/>
        </p:nvSpPr>
        <p:spPr>
          <a:xfrm>
            <a:off x="935915" y="3222314"/>
            <a:ext cx="377336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l-GR" sz="1400" b="1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Πανεπιστημιακές Μονάδες</a:t>
            </a:r>
          </a:p>
          <a:p>
            <a:pPr marL="0">
              <a:spcBef>
                <a:spcPts val="600"/>
              </a:spcBef>
            </a:pPr>
            <a:endParaRPr lang="el-GR" sz="1400" b="1" dirty="0">
              <a:solidFill>
                <a:srgbClr val="4D4D4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>
              <a:spcBef>
                <a:spcPts val="600"/>
              </a:spcBef>
            </a:pPr>
            <a:r>
              <a:rPr lang="el-GR" sz="1400" b="1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Σύλλογοι και Επιτροπές</a:t>
            </a:r>
          </a:p>
          <a:p>
            <a:pPr marL="0">
              <a:spcBef>
                <a:spcPts val="600"/>
              </a:spcBef>
            </a:pPr>
            <a:endParaRPr lang="el-GR" sz="1400" b="1" dirty="0">
              <a:solidFill>
                <a:srgbClr val="4D4D4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>
              <a:spcBef>
                <a:spcPts val="600"/>
              </a:spcBef>
            </a:pPr>
            <a:r>
              <a:rPr lang="el-GR" sz="1400" b="1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Επιτροπή Δεοντολογίας</a:t>
            </a:r>
          </a:p>
          <a:p>
            <a:pPr marL="0">
              <a:spcBef>
                <a:spcPts val="600"/>
              </a:spcBef>
            </a:pPr>
            <a:endParaRPr lang="el-GR" sz="1400" b="1" dirty="0">
              <a:solidFill>
                <a:srgbClr val="4D4D4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>
              <a:spcBef>
                <a:spcPts val="600"/>
              </a:spcBef>
            </a:pPr>
            <a:endParaRPr lang="el-GR" sz="1400" b="1" dirty="0">
              <a:solidFill>
                <a:srgbClr val="4D4D4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>
              <a:spcBef>
                <a:spcPts val="600"/>
              </a:spcBef>
            </a:pPr>
            <a:r>
              <a:rPr lang="en" sz="1400" b="1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https://</a:t>
            </a:r>
            <a:r>
              <a:rPr lang="en" sz="1400" b="1" dirty="0" err="1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www.ihu.gr</a:t>
            </a:r>
            <a:r>
              <a:rPr lang="en" sz="1400" b="1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/</a:t>
            </a:r>
            <a:r>
              <a:rPr lang="en" sz="1400" b="1" dirty="0" err="1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syllogoi-epitropes</a:t>
            </a:r>
            <a:r>
              <a:rPr lang="en" sz="1400" b="1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/</a:t>
            </a:r>
            <a:r>
              <a:rPr lang="en" sz="1400" b="1" dirty="0" err="1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epdeontologias</a:t>
            </a:r>
            <a:endParaRPr lang="el-GR" sz="1400" b="1" dirty="0">
              <a:solidFill>
                <a:srgbClr val="4D4D4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>
              <a:spcBef>
                <a:spcPts val="600"/>
              </a:spcBef>
            </a:pPr>
            <a:endParaRPr lang="en-GB" sz="1400" dirty="0">
              <a:solidFill>
                <a:srgbClr val="4D4D4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BFDD1C47-5539-D005-9039-310C36DD48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568" y="1350918"/>
            <a:ext cx="4853920" cy="445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65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val 44">
            <a:extLst>
              <a:ext uri="{FF2B5EF4-FFF2-40B4-BE49-F238E27FC236}">
                <a16:creationId xmlns:a16="http://schemas.microsoft.com/office/drawing/2014/main" id="{9BE16C39-141A-7F7B-1CDF-833A964C6D86}"/>
              </a:ext>
            </a:extLst>
          </p:cNvPr>
          <p:cNvSpPr/>
          <p:nvPr/>
        </p:nvSpPr>
        <p:spPr>
          <a:xfrm>
            <a:off x="1623338" y="3539274"/>
            <a:ext cx="283639" cy="283639"/>
          </a:xfrm>
          <a:prstGeom prst="ellipse">
            <a:avLst/>
          </a:prstGeom>
          <a:solidFill>
            <a:srgbClr val="1D9A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8220BB-F8C7-C51F-F346-298C00F20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59" y="332656"/>
            <a:ext cx="2258467" cy="63956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53587C0-2181-8744-45A7-27DF159AA531}"/>
              </a:ext>
            </a:extLst>
          </p:cNvPr>
          <p:cNvSpPr/>
          <p:nvPr/>
        </p:nvSpPr>
        <p:spPr>
          <a:xfrm flipV="1">
            <a:off x="2822599" y="894347"/>
            <a:ext cx="4968552" cy="45719"/>
          </a:xfrm>
          <a:prstGeom prst="rect">
            <a:avLst/>
          </a:prstGeom>
          <a:solidFill>
            <a:srgbClr val="1D9A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B44D5E-E94A-AC7E-61EF-C550AD99F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9183" y="432235"/>
            <a:ext cx="1410321" cy="53998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E08CCF7-5AC8-4A06-B1A0-17A5D1B3B92C}"/>
              </a:ext>
            </a:extLst>
          </p:cNvPr>
          <p:cNvSpPr txBox="1"/>
          <p:nvPr/>
        </p:nvSpPr>
        <p:spPr>
          <a:xfrm>
            <a:off x="1476400" y="1700808"/>
            <a:ext cx="77970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l-GR" b="1" dirty="0"/>
              <a:t>Με απόφαση του Συμβουλίου Διοίκησης (ΑΔΑ: Ψ8ΗΩ46ΨΖ3Π-8ΞΔ) (23/11/2023) συστάθηκε η επιτροπή δεοντολογίας του Διεθνούς Πανεπιστημίου της Ελλάδος</a:t>
            </a:r>
            <a:r>
              <a:rPr lang="el-GR" dirty="0"/>
              <a:t>.</a:t>
            </a:r>
            <a:endParaRPr lang="en-US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5464C09-AB90-83ED-3F3C-3F1D64EFD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576" y="1556792"/>
            <a:ext cx="288032" cy="28803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FCD460C-8AC3-9994-9DA4-C163E51485A8}"/>
              </a:ext>
            </a:extLst>
          </p:cNvPr>
          <p:cNvSpPr txBox="1"/>
          <p:nvPr/>
        </p:nvSpPr>
        <p:spPr>
          <a:xfrm>
            <a:off x="1476401" y="3068960"/>
            <a:ext cx="48623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l-GR" sz="2000" b="1" dirty="0">
                <a:latin typeface="Roboto" panose="02000000000000000000" pitchFamily="2" charset="0"/>
                <a:ea typeface="Roboto" panose="02000000000000000000" pitchFamily="2" charset="0"/>
              </a:rPr>
              <a:t>Συγκροτείται</a:t>
            </a:r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81081AA-4955-FB95-BEAF-4BF7AE567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576" y="2924944"/>
            <a:ext cx="288032" cy="28803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D4EC38B-3FDD-5C3D-0D05-BB3B7A2EAC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2924" y="3680122"/>
            <a:ext cx="336508" cy="21873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6ED4CAA-9DC6-ECCC-BC22-8B6A1D708EFB}"/>
              </a:ext>
            </a:extLst>
          </p:cNvPr>
          <p:cNvSpPr txBox="1"/>
          <p:nvPr/>
        </p:nvSpPr>
        <p:spPr>
          <a:xfrm>
            <a:off x="2298181" y="3484359"/>
            <a:ext cx="5492970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l-GR" sz="1600" b="1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Πρόεδρος</a:t>
            </a:r>
          </a:p>
          <a:p>
            <a:pPr>
              <a:spcBef>
                <a:spcPts val="600"/>
              </a:spcBef>
            </a:pPr>
            <a:r>
              <a:rPr lang="el-GR" sz="1600" dirty="0" err="1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Βασιλικ</a:t>
            </a:r>
            <a:r>
              <a:rPr lang="en-US" sz="1600" dirty="0" err="1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ή</a:t>
            </a:r>
            <a:r>
              <a:rPr lang="el-GR" sz="1600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Βράνα,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55792D-CA40-27F8-9ED6-68B82A05D1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21188"/>
            <a:ext cx="297096" cy="6906572"/>
          </a:xfrm>
          <a:prstGeom prst="rect">
            <a:avLst/>
          </a:prstGeom>
        </p:spPr>
      </p:pic>
      <p:pic>
        <p:nvPicPr>
          <p:cNvPr id="3" name="Picture 38">
            <a:extLst>
              <a:ext uri="{FF2B5EF4-FFF2-40B4-BE49-F238E27FC236}">
                <a16:creationId xmlns:a16="http://schemas.microsoft.com/office/drawing/2014/main" id="{580EAC24-47AF-D32C-AF0A-C463F0B82A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5157" y="4255100"/>
            <a:ext cx="283639" cy="184365"/>
          </a:xfrm>
          <a:prstGeom prst="rect">
            <a:avLst/>
          </a:prstGeom>
        </p:spPr>
      </p:pic>
      <p:sp>
        <p:nvSpPr>
          <p:cNvPr id="8" name="Oval 44">
            <a:extLst>
              <a:ext uri="{FF2B5EF4-FFF2-40B4-BE49-F238E27FC236}">
                <a16:creationId xmlns:a16="http://schemas.microsoft.com/office/drawing/2014/main" id="{7AA50728-A38C-C0FC-7FC9-68AC4179921F}"/>
              </a:ext>
            </a:extLst>
          </p:cNvPr>
          <p:cNvSpPr/>
          <p:nvPr/>
        </p:nvSpPr>
        <p:spPr>
          <a:xfrm>
            <a:off x="1623338" y="4109904"/>
            <a:ext cx="283639" cy="283639"/>
          </a:xfrm>
          <a:prstGeom prst="ellipse">
            <a:avLst/>
          </a:prstGeom>
          <a:solidFill>
            <a:srgbClr val="1D9A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16A24E-5A66-AB36-042A-DB13D209BF7D}"/>
              </a:ext>
            </a:extLst>
          </p:cNvPr>
          <p:cNvSpPr txBox="1"/>
          <p:nvPr/>
        </p:nvSpPr>
        <p:spPr>
          <a:xfrm>
            <a:off x="2298181" y="4146079"/>
            <a:ext cx="54929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l-GR" sz="1600" b="1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Μέλη</a:t>
            </a:r>
          </a:p>
          <a:p>
            <a:pPr>
              <a:spcBef>
                <a:spcPts val="600"/>
              </a:spcBef>
            </a:pPr>
            <a:r>
              <a:rPr lang="el-GR" sz="1600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Κωνσταντίνος </a:t>
            </a:r>
            <a:r>
              <a:rPr lang="el-GR" sz="1600" dirty="0" err="1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Χειλας</a:t>
            </a:r>
            <a:endParaRPr lang="el-GR" sz="1600" dirty="0">
              <a:solidFill>
                <a:srgbClr val="4D4D4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spcBef>
                <a:spcPts val="600"/>
              </a:spcBef>
            </a:pPr>
            <a:r>
              <a:rPr lang="el-GR" sz="1600" dirty="0" err="1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Βασιλειος</a:t>
            </a:r>
            <a:r>
              <a:rPr lang="el-GR" sz="1600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Καραγεωργίου</a:t>
            </a:r>
          </a:p>
          <a:p>
            <a:pPr>
              <a:spcBef>
                <a:spcPts val="600"/>
              </a:spcBef>
            </a:pPr>
            <a:r>
              <a:rPr lang="el-GR" sz="1600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Νικόλαος </a:t>
            </a:r>
            <a:r>
              <a:rPr lang="el-GR" sz="1600" dirty="0" err="1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Μονοκρούσος</a:t>
            </a:r>
            <a:endParaRPr lang="en-US" sz="1600" dirty="0">
              <a:solidFill>
                <a:srgbClr val="4D4D4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spcBef>
                <a:spcPts val="600"/>
              </a:spcBef>
            </a:pPr>
            <a:r>
              <a:rPr lang="el-GR" sz="1600" dirty="0" err="1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Ματθα</a:t>
            </a:r>
            <a:r>
              <a:rPr lang="en-US" sz="1600" dirty="0" err="1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ί</a:t>
            </a:r>
            <a:r>
              <a:rPr lang="el-GR" sz="1600" dirty="0" err="1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ος</a:t>
            </a:r>
            <a:r>
              <a:rPr lang="el-GR" sz="1600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l-GR" sz="1600" dirty="0" err="1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Μπόμπος</a:t>
            </a:r>
            <a:endParaRPr lang="el-GR" sz="1600" dirty="0">
              <a:solidFill>
                <a:srgbClr val="4D4D4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775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C2E5C8-222C-20E9-9DFC-ED4C2D5EB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59" y="332656"/>
            <a:ext cx="2258467" cy="6395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C51581-8594-6718-8783-1EAC3F6AE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188"/>
            <a:ext cx="297096" cy="690657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B86A65A-63DD-DA6C-D904-CAFFAA8A83C8}"/>
              </a:ext>
            </a:extLst>
          </p:cNvPr>
          <p:cNvSpPr/>
          <p:nvPr/>
        </p:nvSpPr>
        <p:spPr>
          <a:xfrm flipV="1">
            <a:off x="2822599" y="894347"/>
            <a:ext cx="4968552" cy="45719"/>
          </a:xfrm>
          <a:prstGeom prst="rect">
            <a:avLst/>
          </a:prstGeom>
          <a:solidFill>
            <a:srgbClr val="1D9A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A537BF-AB04-04D5-DB26-6ABD158DB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183" y="432235"/>
            <a:ext cx="1410321" cy="5399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B78DC5-86BA-CFC5-B8F2-CFC7D929FFE2}"/>
              </a:ext>
            </a:extLst>
          </p:cNvPr>
          <p:cNvSpPr txBox="1"/>
          <p:nvPr/>
        </p:nvSpPr>
        <p:spPr>
          <a:xfrm>
            <a:off x="2977025" y="1412630"/>
            <a:ext cx="374441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l-GR" sz="3300" b="1" dirty="0" err="1">
                <a:latin typeface="Roboto" panose="02000000000000000000" pitchFamily="2" charset="0"/>
                <a:ea typeface="Roboto" panose="02000000000000000000" pitchFamily="2" charset="0"/>
              </a:rPr>
              <a:t>Αρμοδι</a:t>
            </a:r>
            <a:r>
              <a:rPr lang="en-US" sz="3300" b="1" dirty="0" err="1">
                <a:latin typeface="Roboto" panose="02000000000000000000" pitchFamily="2" charset="0"/>
                <a:ea typeface="Roboto" panose="02000000000000000000" pitchFamily="2" charset="0"/>
              </a:rPr>
              <a:t>ό</a:t>
            </a:r>
            <a:r>
              <a:rPr lang="el-GR" sz="3300" b="1" dirty="0" err="1">
                <a:latin typeface="Roboto" panose="02000000000000000000" pitchFamily="2" charset="0"/>
                <a:ea typeface="Roboto" panose="02000000000000000000" pitchFamily="2" charset="0"/>
              </a:rPr>
              <a:t>τητες</a:t>
            </a:r>
            <a:endParaRPr lang="en-US" sz="3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897DE00-13E1-4D12-EC3D-080913079FF7}"/>
              </a:ext>
            </a:extLst>
          </p:cNvPr>
          <p:cNvSpPr/>
          <p:nvPr/>
        </p:nvSpPr>
        <p:spPr>
          <a:xfrm>
            <a:off x="1594882" y="2348880"/>
            <a:ext cx="648072" cy="648072"/>
          </a:xfrm>
          <a:prstGeom prst="ellipse">
            <a:avLst/>
          </a:prstGeom>
          <a:solidFill>
            <a:srgbClr val="1D9A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7A44D4-0201-48B9-3B54-DD395A2E6730}"/>
              </a:ext>
            </a:extLst>
          </p:cNvPr>
          <p:cNvSpPr txBox="1"/>
          <p:nvPr/>
        </p:nvSpPr>
        <p:spPr>
          <a:xfrm>
            <a:off x="2977027" y="2492896"/>
            <a:ext cx="28074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l-GR" sz="2000" b="1" dirty="0">
                <a:latin typeface="Roboto" panose="02000000000000000000" pitchFamily="2" charset="0"/>
                <a:ea typeface="Roboto" panose="02000000000000000000" pitchFamily="2" charset="0"/>
              </a:rPr>
              <a:t>Ακαδημαϊκά θέματα</a:t>
            </a:r>
            <a:endParaRPr lang="en-US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005407-7CE7-BF8C-4052-FDF33FC84489}"/>
              </a:ext>
            </a:extLst>
          </p:cNvPr>
          <p:cNvSpPr txBox="1"/>
          <p:nvPr/>
        </p:nvSpPr>
        <p:spPr>
          <a:xfrm>
            <a:off x="2977025" y="2852936"/>
            <a:ext cx="63182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l-GR" dirty="0"/>
              <a:t>H Επιτροπή ασχολείται με θέματα ακαδημαϊκού περιεχομένου που άπτονται της ακαδημαϊκής λειτουργίας και έρευνας σε επίπεδο έρευνας και δημοσιεύσεων που γίνονται από μέλη ΔΕΠ, ΕΔΙΠ, ΕΤΕΠ στο πανεπιστήμιο</a:t>
            </a:r>
            <a:endParaRPr lang="en-US" sz="1200" dirty="0">
              <a:solidFill>
                <a:srgbClr val="4D4D4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A7F9D86-DAD4-5452-BC4E-B4592C58451F}"/>
              </a:ext>
            </a:extLst>
          </p:cNvPr>
          <p:cNvSpPr/>
          <p:nvPr/>
        </p:nvSpPr>
        <p:spPr>
          <a:xfrm>
            <a:off x="1594882" y="4218898"/>
            <a:ext cx="648072" cy="648072"/>
          </a:xfrm>
          <a:prstGeom prst="ellipse">
            <a:avLst/>
          </a:prstGeom>
          <a:solidFill>
            <a:srgbClr val="98C2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17BC9E-2080-6E12-FF76-DC1EAB87325F}"/>
              </a:ext>
            </a:extLst>
          </p:cNvPr>
          <p:cNvSpPr txBox="1"/>
          <p:nvPr/>
        </p:nvSpPr>
        <p:spPr>
          <a:xfrm>
            <a:off x="3003477" y="4385651"/>
            <a:ext cx="29663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l-GR" sz="2000" b="1" dirty="0">
                <a:latin typeface="Roboto" panose="02000000000000000000" pitchFamily="2" charset="0"/>
                <a:ea typeface="Roboto" panose="02000000000000000000" pitchFamily="2" charset="0"/>
              </a:rPr>
              <a:t>Καν</a:t>
            </a:r>
            <a:r>
              <a:rPr lang="en-US" sz="2000" b="1" dirty="0" err="1">
                <a:latin typeface="Roboto" panose="02000000000000000000" pitchFamily="2" charset="0"/>
                <a:ea typeface="Roboto" panose="02000000000000000000" pitchFamily="2" charset="0"/>
              </a:rPr>
              <a:t>ό</a:t>
            </a:r>
            <a:r>
              <a:rPr lang="el-GR" sz="2000" b="1" dirty="0" err="1">
                <a:latin typeface="Roboto" panose="02000000000000000000" pitchFamily="2" charset="0"/>
                <a:ea typeface="Roboto" panose="02000000000000000000" pitchFamily="2" charset="0"/>
              </a:rPr>
              <a:t>νες</a:t>
            </a:r>
            <a:r>
              <a:rPr lang="el-GR" sz="2000" b="1" dirty="0">
                <a:latin typeface="Roboto" panose="02000000000000000000" pitchFamily="2" charset="0"/>
                <a:ea typeface="Roboto" panose="02000000000000000000" pitchFamily="2" charset="0"/>
              </a:rPr>
              <a:t> Δεοντολογίας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2D8F9E5-F047-1ADD-314F-928ABC9921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450177" y="2163174"/>
            <a:ext cx="602322" cy="602322"/>
          </a:xfrm>
          <a:prstGeom prst="rect">
            <a:avLst/>
          </a:prstGeom>
        </p:spPr>
      </p:pic>
      <p:pic>
        <p:nvPicPr>
          <p:cNvPr id="13" name="Picture 20">
            <a:extLst>
              <a:ext uri="{FF2B5EF4-FFF2-40B4-BE49-F238E27FC236}">
                <a16:creationId xmlns:a16="http://schemas.microsoft.com/office/drawing/2014/main" id="{6C21E3D8-A338-48B5-D180-2D7E1703A4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335899" y="4053265"/>
            <a:ext cx="602322" cy="60232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302FC2-6C4C-75D4-1FCC-5F2F9A7860C6}"/>
              </a:ext>
            </a:extLst>
          </p:cNvPr>
          <p:cNvSpPr txBox="1"/>
          <p:nvPr/>
        </p:nvSpPr>
        <p:spPr>
          <a:xfrm>
            <a:off x="2978487" y="4733650"/>
            <a:ext cx="63182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l-GR" dirty="0"/>
              <a:t>Τήρηση και εφαρμογή των κανόνων δεοντολογίας εκ μέρους όλων των μελών του Ιδρύματος και διαπιστώνει παραβάσεις των κανόνων δεοντολογίας</a:t>
            </a:r>
            <a:endParaRPr lang="en-US" sz="1200" dirty="0">
              <a:solidFill>
                <a:srgbClr val="4D4D4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999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98F23-3EDD-3A31-2483-8FBAA6087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7313AE-CA03-1801-6092-696C8929B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59" y="332656"/>
            <a:ext cx="2258467" cy="6395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68EAE6-1B79-E72E-03BC-C04778F35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188"/>
            <a:ext cx="297096" cy="690657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295BC3-932B-E34B-DD84-AB880A4C0F64}"/>
              </a:ext>
            </a:extLst>
          </p:cNvPr>
          <p:cNvSpPr/>
          <p:nvPr/>
        </p:nvSpPr>
        <p:spPr>
          <a:xfrm flipV="1">
            <a:off x="2822599" y="894347"/>
            <a:ext cx="4968552" cy="45719"/>
          </a:xfrm>
          <a:prstGeom prst="rect">
            <a:avLst/>
          </a:prstGeom>
          <a:solidFill>
            <a:srgbClr val="1D9A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D81F46-2D98-F20B-C5F2-FE30504E8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183" y="432235"/>
            <a:ext cx="1410321" cy="5399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4512D1-F482-DFE8-FABB-85D5B4809076}"/>
              </a:ext>
            </a:extLst>
          </p:cNvPr>
          <p:cNvSpPr txBox="1"/>
          <p:nvPr/>
        </p:nvSpPr>
        <p:spPr>
          <a:xfrm>
            <a:off x="2977025" y="1412630"/>
            <a:ext cx="374441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l-GR" sz="3300" b="1" dirty="0" err="1">
                <a:latin typeface="Roboto" panose="02000000000000000000" pitchFamily="2" charset="0"/>
                <a:ea typeface="Roboto" panose="02000000000000000000" pitchFamily="2" charset="0"/>
              </a:rPr>
              <a:t>Αρμοδι</a:t>
            </a:r>
            <a:r>
              <a:rPr lang="en-US" sz="3300" b="1" dirty="0" err="1">
                <a:latin typeface="Roboto" panose="02000000000000000000" pitchFamily="2" charset="0"/>
                <a:ea typeface="Roboto" panose="02000000000000000000" pitchFamily="2" charset="0"/>
              </a:rPr>
              <a:t>ό</a:t>
            </a:r>
            <a:r>
              <a:rPr lang="el-GR" sz="3300" b="1" dirty="0" err="1">
                <a:latin typeface="Roboto" panose="02000000000000000000" pitchFamily="2" charset="0"/>
                <a:ea typeface="Roboto" panose="02000000000000000000" pitchFamily="2" charset="0"/>
              </a:rPr>
              <a:t>τητες</a:t>
            </a:r>
            <a:endParaRPr lang="en-US" sz="3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4D9041E-6549-BF3F-2A5B-700006F02D92}"/>
              </a:ext>
            </a:extLst>
          </p:cNvPr>
          <p:cNvSpPr/>
          <p:nvPr/>
        </p:nvSpPr>
        <p:spPr>
          <a:xfrm>
            <a:off x="1594882" y="2348880"/>
            <a:ext cx="648072" cy="648072"/>
          </a:xfrm>
          <a:prstGeom prst="ellipse">
            <a:avLst/>
          </a:prstGeom>
          <a:solidFill>
            <a:srgbClr val="1D9A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535B89-F788-4969-3DF1-394FC36A0347}"/>
              </a:ext>
            </a:extLst>
          </p:cNvPr>
          <p:cNvSpPr txBox="1"/>
          <p:nvPr/>
        </p:nvSpPr>
        <p:spPr>
          <a:xfrm>
            <a:off x="2977027" y="2492896"/>
            <a:ext cx="28074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l-GR" sz="2000" b="1" dirty="0">
                <a:latin typeface="Roboto" panose="02000000000000000000" pitchFamily="2" charset="0"/>
                <a:ea typeface="Roboto" panose="02000000000000000000" pitchFamily="2" charset="0"/>
              </a:rPr>
              <a:t>Παραβίαση κανόνων</a:t>
            </a:r>
            <a:endParaRPr lang="en-US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0BC883-FAFA-11E1-E0D7-3979C3ABD797}"/>
              </a:ext>
            </a:extLst>
          </p:cNvPr>
          <p:cNvSpPr txBox="1"/>
          <p:nvPr/>
        </p:nvSpPr>
        <p:spPr>
          <a:xfrm>
            <a:off x="2977025" y="2852936"/>
            <a:ext cx="63182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l-GR" dirty="0"/>
              <a:t>Εξετάζει, αυτεπαγγέλτως ή ύστερα από έγγραφη αναφορά – καταγγελία φοιτητών, μελών Δ.Ε.Π., μελών Ε.Ε.Π., Ε.ΔΙ.Π. και Ε.Τ.Ε.Π., ερευνητών, επισκεπτών διδασκόντων και διοικητικού προσωπικού σε θέματα της αρμοδιότητάς της, προκειμένου να διαπιστώσει την παράβαση των κανόνων δεοντολογίας ή διερευνά σχετικά περιστατικά ύστερα από εντολή του Πρύτανη.</a:t>
            </a:r>
            <a:endParaRPr lang="en-US" sz="1200" dirty="0">
              <a:solidFill>
                <a:srgbClr val="4D4D4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D22016A-B75F-2648-22A6-BCB573EE60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450177" y="2163174"/>
            <a:ext cx="602322" cy="60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783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3F237-8B39-F0A5-CDE6-F6E39202A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2F18E1-EB34-155A-C221-06542ED15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59" y="332656"/>
            <a:ext cx="2258467" cy="6395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593FE8-5B54-52A6-2734-86057F98D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188"/>
            <a:ext cx="297096" cy="690657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DF72E6-BB12-9A11-6F6E-EDAE50C0AF74}"/>
              </a:ext>
            </a:extLst>
          </p:cNvPr>
          <p:cNvSpPr/>
          <p:nvPr/>
        </p:nvSpPr>
        <p:spPr>
          <a:xfrm flipV="1">
            <a:off x="2822599" y="894347"/>
            <a:ext cx="4968552" cy="45719"/>
          </a:xfrm>
          <a:prstGeom prst="rect">
            <a:avLst/>
          </a:prstGeom>
          <a:solidFill>
            <a:srgbClr val="1D9A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EC9262-3D5E-6C86-8197-1C74AC707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183" y="432235"/>
            <a:ext cx="1410321" cy="5399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7C5B66-27CC-DEDE-3BA5-220EF7DFFCB0}"/>
              </a:ext>
            </a:extLst>
          </p:cNvPr>
          <p:cNvSpPr txBox="1"/>
          <p:nvPr/>
        </p:nvSpPr>
        <p:spPr>
          <a:xfrm>
            <a:off x="2977025" y="1412630"/>
            <a:ext cx="374441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l-GR" sz="3300" b="1" dirty="0" err="1">
                <a:latin typeface="Roboto" panose="02000000000000000000" pitchFamily="2" charset="0"/>
                <a:ea typeface="Roboto" panose="02000000000000000000" pitchFamily="2" charset="0"/>
              </a:rPr>
              <a:t>Αρμοδι</a:t>
            </a:r>
            <a:r>
              <a:rPr lang="en-US" sz="3300" b="1" dirty="0" err="1">
                <a:latin typeface="Roboto" panose="02000000000000000000" pitchFamily="2" charset="0"/>
                <a:ea typeface="Roboto" panose="02000000000000000000" pitchFamily="2" charset="0"/>
              </a:rPr>
              <a:t>ό</a:t>
            </a:r>
            <a:r>
              <a:rPr lang="el-GR" sz="3300" b="1" dirty="0" err="1">
                <a:latin typeface="Roboto" panose="02000000000000000000" pitchFamily="2" charset="0"/>
                <a:ea typeface="Roboto" panose="02000000000000000000" pitchFamily="2" charset="0"/>
              </a:rPr>
              <a:t>τητες</a:t>
            </a:r>
            <a:endParaRPr lang="en-US" sz="3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1344D1D-F0BB-B63B-F077-F3093D4125FE}"/>
              </a:ext>
            </a:extLst>
          </p:cNvPr>
          <p:cNvSpPr/>
          <p:nvPr/>
        </p:nvSpPr>
        <p:spPr>
          <a:xfrm>
            <a:off x="1594882" y="2348880"/>
            <a:ext cx="648072" cy="648072"/>
          </a:xfrm>
          <a:prstGeom prst="ellipse">
            <a:avLst/>
          </a:prstGeom>
          <a:solidFill>
            <a:srgbClr val="1D9A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475E0E-4F6F-E627-2215-6C950F71C60C}"/>
              </a:ext>
            </a:extLst>
          </p:cNvPr>
          <p:cNvSpPr txBox="1"/>
          <p:nvPr/>
        </p:nvSpPr>
        <p:spPr>
          <a:xfrm>
            <a:off x="2977027" y="2492896"/>
            <a:ext cx="51021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l-GR" sz="2000" b="1" dirty="0">
                <a:latin typeface="Roboto" panose="02000000000000000000" pitchFamily="2" charset="0"/>
                <a:ea typeface="Roboto" panose="02000000000000000000" pitchFamily="2" charset="0"/>
              </a:rPr>
              <a:t>Κώδικας Δεοντολογίας</a:t>
            </a:r>
            <a:endParaRPr lang="en-US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7A0E31-3DC5-DAFE-2667-AA313A931BF9}"/>
              </a:ext>
            </a:extLst>
          </p:cNvPr>
          <p:cNvSpPr txBox="1"/>
          <p:nvPr/>
        </p:nvSpPr>
        <p:spPr>
          <a:xfrm>
            <a:off x="2977025" y="2852936"/>
            <a:ext cx="63182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l-GR" dirty="0"/>
              <a:t>Καταρτίζει «Κώδικα δεοντολογίας και καλής πρακτικής» για ακαδημαϊκά, διοικητικά και ερευνητικά θέματα, </a:t>
            </a:r>
            <a:endParaRPr lang="en-US" sz="1200" dirty="0">
              <a:solidFill>
                <a:srgbClr val="4D4D4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2F3DC4D-A8AC-AB04-1238-6367F3ECE07D}"/>
              </a:ext>
            </a:extLst>
          </p:cNvPr>
          <p:cNvSpPr/>
          <p:nvPr/>
        </p:nvSpPr>
        <p:spPr>
          <a:xfrm>
            <a:off x="1505748" y="4733650"/>
            <a:ext cx="648072" cy="648072"/>
          </a:xfrm>
          <a:prstGeom prst="ellipse">
            <a:avLst/>
          </a:prstGeom>
          <a:solidFill>
            <a:srgbClr val="98C2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68EF17-87AC-7F4E-C1AC-4A23800098CA}"/>
              </a:ext>
            </a:extLst>
          </p:cNvPr>
          <p:cNvSpPr txBox="1"/>
          <p:nvPr/>
        </p:nvSpPr>
        <p:spPr>
          <a:xfrm>
            <a:off x="3003477" y="4385651"/>
            <a:ext cx="61259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l-GR" sz="2000" b="1" dirty="0">
                <a:latin typeface="Roboto" panose="02000000000000000000" pitchFamily="2" charset="0"/>
                <a:ea typeface="Roboto" panose="02000000000000000000" pitchFamily="2" charset="0"/>
              </a:rPr>
              <a:t>Κανονισμός Σύγκρουσης Συμφερόντων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4C86E8B-F6F6-8A64-3268-80B6F09AF8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450177" y="2163174"/>
            <a:ext cx="602322" cy="602322"/>
          </a:xfrm>
          <a:prstGeom prst="rect">
            <a:avLst/>
          </a:prstGeom>
        </p:spPr>
      </p:pic>
      <p:pic>
        <p:nvPicPr>
          <p:cNvPr id="13" name="Picture 20">
            <a:extLst>
              <a:ext uri="{FF2B5EF4-FFF2-40B4-BE49-F238E27FC236}">
                <a16:creationId xmlns:a16="http://schemas.microsoft.com/office/drawing/2014/main" id="{9346B87E-53AA-2FFD-2334-2D0C622D7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250857" y="4513981"/>
            <a:ext cx="602322" cy="60232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A898612-38B9-797A-E89D-07451AE23DAD}"/>
              </a:ext>
            </a:extLst>
          </p:cNvPr>
          <p:cNvSpPr txBox="1"/>
          <p:nvPr/>
        </p:nvSpPr>
        <p:spPr>
          <a:xfrm>
            <a:off x="2978487" y="4733650"/>
            <a:ext cx="63182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l-GR" dirty="0"/>
              <a:t> Καταρτίζει τον «Κανονισμό Σύγκρουσης Συμφερόντων και Πρωτοκόλλων Αντιμετώπισης Περιστατικών Απάτης και Διαφθοράς</a:t>
            </a:r>
            <a:endParaRPr lang="en-US" sz="1200" dirty="0">
              <a:solidFill>
                <a:srgbClr val="4D4D4D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343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445819-A4B9-265D-78ED-31E76C91C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59" y="332656"/>
            <a:ext cx="2258467" cy="6395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4FB0E6-BF22-D64D-1C1B-02EE43078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188"/>
            <a:ext cx="297096" cy="690657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7A445D4-C651-FE66-8D11-F9DD6546D6A9}"/>
              </a:ext>
            </a:extLst>
          </p:cNvPr>
          <p:cNvSpPr/>
          <p:nvPr/>
        </p:nvSpPr>
        <p:spPr>
          <a:xfrm flipV="1">
            <a:off x="2822599" y="894347"/>
            <a:ext cx="4968552" cy="45719"/>
          </a:xfrm>
          <a:prstGeom prst="rect">
            <a:avLst/>
          </a:prstGeom>
          <a:solidFill>
            <a:srgbClr val="1D9A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E2A49F-8899-7D1D-5D6B-4443420A1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183" y="432235"/>
            <a:ext cx="1410321" cy="5399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F15601-63C7-E36D-2A82-3C0E67DE4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359" y="6237312"/>
            <a:ext cx="8827145" cy="2836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8E04422-197C-17DB-43E2-38A523A47A78}"/>
              </a:ext>
            </a:extLst>
          </p:cNvPr>
          <p:cNvSpPr txBox="1"/>
          <p:nvPr/>
        </p:nvSpPr>
        <p:spPr>
          <a:xfrm>
            <a:off x="2977025" y="1412630"/>
            <a:ext cx="374441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l-GR" sz="3300" b="1" dirty="0">
                <a:latin typeface="Roboto" panose="02000000000000000000" pitchFamily="2" charset="0"/>
                <a:ea typeface="Roboto" panose="02000000000000000000" pitchFamily="2" charset="0"/>
              </a:rPr>
              <a:t>Οι κανονισμοί</a:t>
            </a:r>
            <a:endParaRPr lang="en-US" sz="3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E6824C1-35FD-9511-9456-55E51F97B103}"/>
              </a:ext>
            </a:extLst>
          </p:cNvPr>
          <p:cNvSpPr/>
          <p:nvPr/>
        </p:nvSpPr>
        <p:spPr>
          <a:xfrm>
            <a:off x="1594882" y="2708920"/>
            <a:ext cx="648072" cy="648072"/>
          </a:xfrm>
          <a:prstGeom prst="ellipse">
            <a:avLst/>
          </a:prstGeom>
          <a:solidFill>
            <a:srgbClr val="1D9A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03723D-5BC3-42E1-AC80-54861EF7605D}"/>
              </a:ext>
            </a:extLst>
          </p:cNvPr>
          <p:cNvSpPr txBox="1"/>
          <p:nvPr/>
        </p:nvSpPr>
        <p:spPr>
          <a:xfrm>
            <a:off x="2977027" y="2852936"/>
            <a:ext cx="54323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l-GR" sz="2000" b="1" dirty="0">
                <a:latin typeface="Roboto" panose="02000000000000000000" pitchFamily="2" charset="0"/>
                <a:ea typeface="Roboto" panose="02000000000000000000" pitchFamily="2" charset="0"/>
              </a:rPr>
              <a:t>Κώδικας Δεοντολογίας</a:t>
            </a:r>
            <a:endParaRPr lang="en-US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E39048-4680-E6B2-84C7-2845993E4175}"/>
              </a:ext>
            </a:extLst>
          </p:cNvPr>
          <p:cNvSpPr txBox="1"/>
          <p:nvPr/>
        </p:nvSpPr>
        <p:spPr>
          <a:xfrm>
            <a:off x="2977025" y="3212976"/>
            <a:ext cx="63182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200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https://</a:t>
            </a:r>
            <a:r>
              <a:rPr lang="en-GB" sz="1200" dirty="0" err="1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www.ihu.gr</a:t>
            </a:r>
            <a:r>
              <a:rPr lang="en-GB" sz="1200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/</a:t>
            </a:r>
            <a:r>
              <a:rPr lang="en-GB" sz="1200" dirty="0" err="1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wp</a:t>
            </a:r>
            <a:r>
              <a:rPr lang="en-GB" sz="1200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-content/uploads/2025/02/deontologia2024_%CE%94%CE%99%CE%A0%CE%91%CE%95_final.pdf.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1034D9E-20A3-BB72-8042-AE240FBE5E23}"/>
              </a:ext>
            </a:extLst>
          </p:cNvPr>
          <p:cNvSpPr/>
          <p:nvPr/>
        </p:nvSpPr>
        <p:spPr>
          <a:xfrm>
            <a:off x="1594882" y="4293096"/>
            <a:ext cx="648072" cy="648072"/>
          </a:xfrm>
          <a:prstGeom prst="ellipse">
            <a:avLst/>
          </a:prstGeom>
          <a:solidFill>
            <a:srgbClr val="98C2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6FCFD4-AE7E-0873-7D01-2F070FCCD7C7}"/>
              </a:ext>
            </a:extLst>
          </p:cNvPr>
          <p:cNvSpPr txBox="1"/>
          <p:nvPr/>
        </p:nvSpPr>
        <p:spPr>
          <a:xfrm>
            <a:off x="2977027" y="4407495"/>
            <a:ext cx="57923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l-GR" sz="2000" b="1" dirty="0">
                <a:latin typeface="Roboto" panose="02000000000000000000" pitchFamily="2" charset="0"/>
                <a:ea typeface="Roboto" panose="02000000000000000000" pitchFamily="2" charset="0"/>
              </a:rPr>
              <a:t>Κανονισμός Σύγκρουσης Συμφερόντων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B8D867-D7CF-7FF1-1A98-B96A3EDA613A}"/>
              </a:ext>
            </a:extLst>
          </p:cNvPr>
          <p:cNvSpPr txBox="1"/>
          <p:nvPr/>
        </p:nvSpPr>
        <p:spPr>
          <a:xfrm>
            <a:off x="2977025" y="4767535"/>
            <a:ext cx="63182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200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https://</a:t>
            </a:r>
            <a:r>
              <a:rPr lang="en-GB" sz="1200" dirty="0" err="1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www.ihu.gr</a:t>
            </a:r>
            <a:r>
              <a:rPr lang="en-GB" sz="1200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/</a:t>
            </a:r>
            <a:r>
              <a:rPr lang="en-GB" sz="1200" dirty="0" err="1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wp</a:t>
            </a:r>
            <a:r>
              <a:rPr lang="en-GB" sz="1200" dirty="0">
                <a:solidFill>
                  <a:srgbClr val="4D4D4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-content/uploads/2026/01/20250204141-%CF%86%CE%B5%CE%BA_%CE%9A%CE%B1%CE%BD%CE%BF%CE%BD%CE%B9%CF%83%CE%BC%CE%BF%CF%8D_%CE%A3%CF%8D%CE%B3%CE%BA%CF%81%CE%BF%CF%85%CF%83%CE%B7%CF%82_%CE%A3%CF%85%CE%BC%CF%86%CE%B5%CF%81%CF%8C-.pdf.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094FF7F-4F38-7C0E-B699-616A1270E3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4485" y="4133506"/>
            <a:ext cx="472984" cy="607210"/>
          </a:xfrm>
          <a:prstGeom prst="rect">
            <a:avLst/>
          </a:prstGeom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65BFC5EF-0919-3742-4AA5-60692F42E4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4094" y="2554718"/>
            <a:ext cx="472984" cy="60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545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39E58-67EB-C08F-8DCF-5D97DEDBA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B89A7A-0549-1EB5-F6B6-3EF1DDE39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59" y="332656"/>
            <a:ext cx="2258467" cy="6395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1AE335-4085-F0E1-5D99-3C2406247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188"/>
            <a:ext cx="297096" cy="690657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56817F8-01E9-49A2-A8BA-F7BC36B8AC98}"/>
              </a:ext>
            </a:extLst>
          </p:cNvPr>
          <p:cNvSpPr/>
          <p:nvPr/>
        </p:nvSpPr>
        <p:spPr>
          <a:xfrm flipV="1">
            <a:off x="2822599" y="894347"/>
            <a:ext cx="4968552" cy="45719"/>
          </a:xfrm>
          <a:prstGeom prst="rect">
            <a:avLst/>
          </a:prstGeom>
          <a:solidFill>
            <a:srgbClr val="1D9A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8E92EB-C618-FE3D-F93C-305CB4DD2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183" y="432235"/>
            <a:ext cx="1410321" cy="5399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EA05B7-042D-14BE-E986-6F7BD6E71BF2}"/>
              </a:ext>
            </a:extLst>
          </p:cNvPr>
          <p:cNvSpPr txBox="1"/>
          <p:nvPr/>
        </p:nvSpPr>
        <p:spPr>
          <a:xfrm>
            <a:off x="2977025" y="1412630"/>
            <a:ext cx="374441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spcBef>
                <a:spcPts val="600"/>
              </a:spcBef>
            </a:pPr>
            <a:r>
              <a:rPr lang="el-GR" sz="3300" b="1" dirty="0">
                <a:latin typeface="Roboto" panose="02000000000000000000" pitchFamily="2" charset="0"/>
                <a:ea typeface="Roboto" panose="02000000000000000000" pitchFamily="2" charset="0"/>
              </a:rPr>
              <a:t>Έντυπα</a:t>
            </a:r>
            <a:endParaRPr lang="en-US" sz="33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2C6B73-39CC-34D7-88CE-4640CC4C5200}"/>
              </a:ext>
            </a:extLst>
          </p:cNvPr>
          <p:cNvSpPr txBox="1"/>
          <p:nvPr/>
        </p:nvSpPr>
        <p:spPr>
          <a:xfrm>
            <a:off x="848545" y="2563035"/>
            <a:ext cx="86706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v"/>
            </a:pPr>
            <a:r>
              <a:rPr lang="el-GR" sz="2800" dirty="0"/>
              <a:t>Υποβολή Αίτησης Ερευνητικών Προτάσεων για Αξιολόγηση από την Επιτροπή Δεοντολογίας</a:t>
            </a:r>
          </a:p>
          <a:p>
            <a:pPr marL="457200" lvl="0" indent="-457200">
              <a:buFont typeface="Wingdings" pitchFamily="2" charset="2"/>
              <a:buChar char="v"/>
            </a:pPr>
            <a:r>
              <a:rPr lang="el-GR" sz="2800" dirty="0"/>
              <a:t>Έντυπο Ενημέρωσης Χωρίς Ανάγκη Συγκατάθεσης</a:t>
            </a:r>
          </a:p>
          <a:p>
            <a:pPr marL="457200" lvl="0" indent="-457200">
              <a:buFont typeface="Wingdings" pitchFamily="2" charset="2"/>
              <a:buChar char="v"/>
            </a:pPr>
            <a:r>
              <a:rPr lang="el-GR" sz="2800" dirty="0"/>
              <a:t>Έντυπο συγκατάθεσης μετά από ενημέρωση</a:t>
            </a:r>
          </a:p>
          <a:p>
            <a:pPr marL="457200" lvl="0" indent="-457200">
              <a:buFont typeface="Wingdings" pitchFamily="2" charset="2"/>
              <a:buChar char="v"/>
            </a:pPr>
            <a:r>
              <a:rPr lang="el-GR" sz="2800" dirty="0"/>
              <a:t>Εντυπο ενημέρωσης για τη συγκατάθεση γονέα ή κηδεμόνα</a:t>
            </a:r>
          </a:p>
        </p:txBody>
      </p:sp>
    </p:spTree>
    <p:extLst>
      <p:ext uri="{BB962C8B-B14F-4D97-AF65-F5344CB8AC3E}">
        <p14:creationId xmlns:p14="http://schemas.microsoft.com/office/powerpoint/2010/main" val="3174001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>
            <a:extLst>
              <a:ext uri="{FF2B5EF4-FFF2-40B4-BE49-F238E27FC236}">
                <a16:creationId xmlns:a16="http://schemas.microsoft.com/office/drawing/2014/main" id="{3BFCF64F-C063-7CB9-D005-A486F82BE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827" y="1144769"/>
            <a:ext cx="3025926" cy="28964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l-GR" altLang="el-GR" sz="3600" b="1" dirty="0" err="1">
                <a:latin typeface="Aptos" panose="020B0004020202020204" pitchFamily="34" charset="0"/>
                <a:ea typeface="+mj-ea"/>
                <a:cs typeface="+mj-cs"/>
              </a:rPr>
              <a:t>Ευχαριστ</a:t>
            </a:r>
            <a:r>
              <a:rPr lang="en-US" altLang="el-GR" sz="3600" b="1" dirty="0" err="1">
                <a:latin typeface="Aptos" panose="020B0004020202020204" pitchFamily="34" charset="0"/>
                <a:ea typeface="+mj-ea"/>
                <a:cs typeface="+mj-cs"/>
              </a:rPr>
              <a:t>ώ</a:t>
            </a:r>
            <a:r>
              <a:rPr lang="el-GR" altLang="el-GR" sz="3600" b="1" dirty="0">
                <a:latin typeface="Aptos" panose="020B0004020202020204" pitchFamily="34" charset="0"/>
                <a:ea typeface="+mj-ea"/>
                <a:cs typeface="+mj-cs"/>
              </a:rPr>
              <a:t>!!!</a:t>
            </a:r>
            <a:endParaRPr lang="en-US" altLang="el-GR" sz="3600" b="1" dirty="0">
              <a:latin typeface="Aptos" panose="020B0004020202020204" pitchFamily="34" charset="0"/>
              <a:ea typeface="+mj-ea"/>
              <a:cs typeface="+mj-cs"/>
            </a:endParaRPr>
          </a:p>
        </p:txBody>
      </p:sp>
      <p:pic>
        <p:nvPicPr>
          <p:cNvPr id="3" name="Picture 4" descr="A view of a city&#10;&#10;Description automatically generated">
            <a:extLst>
              <a:ext uri="{FF2B5EF4-FFF2-40B4-BE49-F238E27FC236}">
                <a16:creationId xmlns:a16="http://schemas.microsoft.com/office/drawing/2014/main" id="{8D8C3F49-CB5E-53B6-F794-F9AD1BD1B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0" r="14129" b="2"/>
          <a:stretch/>
        </p:blipFill>
        <p:spPr bwMode="auto">
          <a:xfrm>
            <a:off x="3754361" y="379158"/>
            <a:ext cx="2832930" cy="2926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5" descr="A group of people in a room&#10;&#10;Description automatically generated">
            <a:extLst>
              <a:ext uri="{FF2B5EF4-FFF2-40B4-BE49-F238E27FC236}">
                <a16:creationId xmlns:a16="http://schemas.microsoft.com/office/drawing/2014/main" id="{B907D68A-F1B0-665F-920A-12A15567F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4" r="7815" b="-4"/>
          <a:stretch/>
        </p:blipFill>
        <p:spPr bwMode="auto">
          <a:xfrm>
            <a:off x="6860451" y="379158"/>
            <a:ext cx="2772587" cy="292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Εικόνα 3" descr="Εικόνα που περιέχει γραμματοσειρά, γραφικά, κείμενο, σχεδίαση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1E9BE5E0-70DE-BA6C-6D24-F3D31C4100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1" t="25281" r="2394" b="24731"/>
          <a:stretch/>
        </p:blipFill>
        <p:spPr>
          <a:xfrm>
            <a:off x="291826" y="4949736"/>
            <a:ext cx="2986659" cy="884600"/>
          </a:xfrm>
          <a:prstGeom prst="rect">
            <a:avLst/>
          </a:prstGeom>
        </p:spPr>
      </p:pic>
      <p:pic>
        <p:nvPicPr>
          <p:cNvPr id="2" name="Picture 4" descr="A tree in front of a house&#10;&#10;Description automatically generated">
            <a:extLst>
              <a:ext uri="{FF2B5EF4-FFF2-40B4-BE49-F238E27FC236}">
                <a16:creationId xmlns:a16="http://schemas.microsoft.com/office/drawing/2014/main" id="{3AF06651-4DC5-6135-69CA-76A8E83273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9" t="16088" r="17325" b="3125"/>
          <a:stretch/>
        </p:blipFill>
        <p:spPr bwMode="auto">
          <a:xfrm>
            <a:off x="6860451" y="3569880"/>
            <a:ext cx="2753722" cy="270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1129109C-F312-44B1-85BA-1C18572AC12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0" r="16473"/>
          <a:stretch/>
        </p:blipFill>
        <p:spPr>
          <a:xfrm>
            <a:off x="3754361" y="3569879"/>
            <a:ext cx="2832930" cy="2706962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6FF38236-91D9-4737-8B16-8F92DD0209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316048"/>
            <a:ext cx="3532913" cy="144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139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8245</TotalTime>
  <Words>465</Words>
  <Application>Microsoft Office PowerPoint</Application>
  <PresentationFormat>Χαρτί Α4 (210x297 χιλ.)</PresentationFormat>
  <Paragraphs>46</Paragraphs>
  <Slides>9</Slides>
  <Notes>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0" baseType="lpstr"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Elli Vlachopoulou</dc:creator>
  <cp:lastModifiedBy>Αντιπρύτανης Διοικητικών Υποθέσεων, Φοιτητικής  Μέριμνας και Δια Βίου Εκπαίδευσης</cp:lastModifiedBy>
  <cp:revision>247</cp:revision>
  <cp:lastPrinted>2020-02-28T08:04:01Z</cp:lastPrinted>
  <dcterms:created xsi:type="dcterms:W3CDTF">2014-12-08T11:35:59Z</dcterms:created>
  <dcterms:modified xsi:type="dcterms:W3CDTF">2026-09-29T11:56:09Z</dcterms:modified>
</cp:coreProperties>
</file>