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8" r:id="rId14"/>
    <p:sldId id="267" r:id="rId1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75211" autoAdjust="0"/>
  </p:normalViewPr>
  <p:slideViewPr>
    <p:cSldViewPr>
      <p:cViewPr varScale="1">
        <p:scale>
          <a:sx n="79" d="100"/>
          <a:sy n="79" d="100"/>
        </p:scale>
        <p:origin x="169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35826-2A2B-49B6-85C7-1A3F0E522517}" type="datetimeFigureOut">
              <a:rPr lang="el-GR" smtClean="0"/>
              <a:t>19/6/2026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D9FA4-62D5-4030-8D52-6EAD5E8AE7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2201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Στη </a:t>
            </a:r>
            <a:r>
              <a:rPr lang="el-G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σημερινή μας παρουσίαση θα εξετάσουμε τις σημαντικότερες προκλήσεις που αντιμετωπίζει η Τριτοβάθμια Εκπαίδευση όσον αφορά τη διδασκαλία και τη μάθηση, καθώς και τον καταλυτικό ρόλο που καλούνται να παίξουν τα Κέντρα Υποστήριξης Διδασκαλίας και Μάθησης, τα γνωστά σε όλους μας ΚΕΔΙΜΑ.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D9FA4-62D5-4030-8D52-6EAD5E8AE783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12202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Εδώ έρχεται ο καταλυτικός ρόλος των ΚΕΔΙΜΑ, τα οποία λειτουργούν ως φορείς αλλαγής παρέχοντας τέσσερις βασικές υπηρεσίες: 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Πρώτον, παιδαγωγική επιμόρφωση μέσα από την οργάνωση σεμιναρίων για σύγχρονες διδακτικές μεθόδους. 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Δεύτερον, ατομική συμβουλευτική στους διδάσκοντες για τη βελτίωση της διδασκαλίας τους. 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Τρίτον, έρευνα για τη μελέτη των αναγκών των φοιτητών. 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Και τέταρτον, τεχνολογική αρωγή, δηλαδή καθοδήγηση για την ομαλή ένταξη των ψηφιακών μέσων και της Τεχνητής Νοημοσύνης στη διδακτική πράξη.</a:t>
            </a:r>
            <a:endParaRPr lang="el-GR" b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D9FA4-62D5-4030-8D52-6EAD5E8AE783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9358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3e17dc55dd5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3e17dc55dd5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buFont typeface="Arial" panose="020B0604020202020204" pitchFamily="34" charset="0"/>
              <a:buNone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Στη διαφάνεια αποτυπώνονται οι 6 βασικοί πυλώνες (Πακέτα Εργασίας - ΠΕ) του έργου και των δράσεων του ΚΕΔΙΜΑ ΔΙΠΑΕ.</a:t>
            </a:r>
          </a:p>
          <a:p>
            <a:pPr algn="just">
              <a:buFont typeface="Arial" panose="020B0604020202020204" pitchFamily="34" charset="0"/>
              <a:buNone/>
            </a:pPr>
            <a:endParaRPr lang="el-GR" b="0" i="0" dirty="0">
              <a:solidFill>
                <a:srgbClr val="303030"/>
              </a:solidFill>
              <a:effectLst/>
              <a:latin typeface="Google Sans Text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el-GR" b="1" i="0" dirty="0">
                <a:solidFill>
                  <a:srgbClr val="303030"/>
                </a:solidFill>
                <a:effectLst/>
                <a:latin typeface="Google Sans Text"/>
              </a:rPr>
              <a:t>ΠΕ1 - Αποτίμηση: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Ξεκινήσαμε με τη χαρτογράφηση της υφιστάμενης κατάστασης του Ιδρύματος, συλλέγοντας δεδομένα μέσω ερωτηματολογίων από τους καθηγητές.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l-GR" b="1" i="0" dirty="0">
                <a:solidFill>
                  <a:srgbClr val="303030"/>
                </a:solidFill>
                <a:effectLst/>
                <a:latin typeface="Google Sans Text"/>
              </a:rPr>
              <a:t>ΠΕ2 - Ψηφιακές Υποδομές: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Αναπτύσσουμε ψηφιακές υποδομές, όπως εικονικά περιβάλλοντα (</a:t>
            </a:r>
            <a:r>
              <a:rPr lang="el-GR" b="0" i="0" dirty="0" err="1">
                <a:solidFill>
                  <a:srgbClr val="303030"/>
                </a:solidFill>
                <a:effectLst/>
                <a:latin typeface="Google Sans Text"/>
              </a:rPr>
              <a:t>Metaverse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), ψηφιακό αποθετήριο καλών πρακτικών, </a:t>
            </a:r>
            <a:r>
              <a:rPr lang="el-GR" b="0" i="0" dirty="0" err="1">
                <a:solidFill>
                  <a:srgbClr val="303030"/>
                </a:solidFill>
                <a:effectLst/>
                <a:latin typeface="Google Sans Text"/>
              </a:rPr>
              <a:t>microlabs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και εργαλεία ελέγχου ποιότητας.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l-GR" b="1" i="0" dirty="0">
                <a:solidFill>
                  <a:srgbClr val="303030"/>
                </a:solidFill>
                <a:effectLst/>
                <a:latin typeface="Google Sans Text"/>
              </a:rPr>
              <a:t>ΠΕ3 - Σχέδια Διδασκαλίας: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Προχωρήσαμε στη συλλογή και αποτύπωση σχεδίων διδασκαλίας από όλες τις Σχολές (τουλάχιστον 2 ανά Σχολή).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l-GR" b="1" i="0" dirty="0">
                <a:solidFill>
                  <a:srgbClr val="303030"/>
                </a:solidFill>
                <a:effectLst/>
                <a:latin typeface="Google Sans Text"/>
              </a:rPr>
              <a:t>ΠΕ4 - Επιμόρφωση: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Εστιάζουμε στη διαρκή επιμόρφωση του ακαδημαϊκού προσωπικού μέσα από προσκεκλημένες ομιλίες και παρουσιάσεις.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l-GR" b="1" i="0" dirty="0">
                <a:solidFill>
                  <a:srgbClr val="303030"/>
                </a:solidFill>
                <a:effectLst/>
                <a:latin typeface="Google Sans Text"/>
              </a:rPr>
              <a:t>ΠΕ5 - Ψηφιακά Εργαλεία: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Εφαρμόζουμε πιλοτικά νέα ψηφιακά εργαλεία διδασκαλίας σε 5 διαδικτυακά μαθήματα, επιμορφώνοντας παράλληλα τα στελέχη.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l-GR" b="1" i="0" dirty="0">
                <a:solidFill>
                  <a:srgbClr val="303030"/>
                </a:solidFill>
                <a:effectLst/>
                <a:latin typeface="Google Sans Text"/>
              </a:rPr>
              <a:t>ΠΕ6 - Προσβασιμότητα: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Λειτουργούμε Συμβουλευτική Μονάδα Παιδαγωγικού Σχεδιασμού με έμφαση στον Καθολικό Σχεδιασμό (UDL), διασφαλίζοντας ισότιμη πρόσβαση για όλους τους φοιτητές, συμπεριλαμβανομένων των ΑΜΕΑ.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l-GR" b="1" i="0" dirty="0">
                <a:solidFill>
                  <a:srgbClr val="303030"/>
                </a:solidFill>
                <a:effectLst/>
                <a:latin typeface="Google Sans Text"/>
              </a:rPr>
              <a:t>Απτά Αποτελέσματα: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Πίσω από αυτή την προσπάθεια βρίσκονται 10 μέλη ΔΕΠ και 7 εξωτερικοί ερευνητές, η δουλειά των οποίων έχει ήδη αποδώσει 5 καινοτόμες διαδικτυακές υπηρεσίες για το Πανεπιστήμιο</a:t>
            </a:r>
          </a:p>
          <a:p>
            <a:pPr>
              <a:buNone/>
            </a:pPr>
            <a:br>
              <a:rPr lang="el-GR" dirty="0"/>
            </a:b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3a86aef136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3a86aef136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>
              <a:buFont typeface="Arial" panose="020B0604020202020204" pitchFamily="34" charset="0"/>
              <a:buNone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Σε αυτή τη διαφάνεια παρουσιάζουμε τον προγραμματισμό των επερχόμενων παραδοτέων μας για την ενδυνάμωση της ακαδημαϊκής διδασκαλίας, τα οποία έχουμε ομαδοποιήσει σε 5 βασικούς άξονες.</a:t>
            </a:r>
          </a:p>
          <a:p>
            <a:pPr algn="l">
              <a:buFont typeface="Arial" panose="020B0604020202020204" pitchFamily="34" charset="0"/>
              <a:buNone/>
            </a:pPr>
            <a:r>
              <a:rPr lang="el-GR" b="1" i="0" dirty="0">
                <a:solidFill>
                  <a:srgbClr val="303030"/>
                </a:solidFill>
                <a:effectLst/>
                <a:latin typeface="Google Sans Text"/>
              </a:rPr>
              <a:t>1. Αξιολόγηση &amp; Μεθοδολογία: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Εστιάζουμε στη σωστή μέτρηση των μαθησιακών αποτελεσμάτων.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Αναπτύσσουμε τεχνική έκθεση μεθοδολογίας σύμφωνη με τις οδηγίες της ΕΘΑΑΕ (Π2.3).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Δημιουργούμε τυποποιημένα ερωτηματολόγια και οδηγίες για φοιτητές και διδάσκοντες (Π2.4).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Συντάσσουμε την έκθεση αποτίμησης επίτευξης αυτών των αποτελεσμάτων ανά Πρόγραμμα Σπουδών, σε άμεση συνεργασία με τη ΜΟΔΙΠ (Π2.2).</a:t>
            </a:r>
          </a:p>
          <a:p>
            <a:pPr algn="l">
              <a:buFont typeface="Arial" panose="020B0604020202020204" pitchFamily="34" charset="0"/>
              <a:buNone/>
            </a:pPr>
            <a:r>
              <a:rPr lang="el-GR" b="1" i="0" dirty="0">
                <a:solidFill>
                  <a:srgbClr val="303030"/>
                </a:solidFill>
                <a:effectLst/>
                <a:latin typeface="Google Sans Text"/>
              </a:rPr>
              <a:t>2. Επιμόρφωση &amp; Υποστήριξη: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Θέλουμε να υποστηρίξουμε έμπρακτα τους διδάσκοντες.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Πρώτα αναλύουμε τις επιμορφωτικές ανάγκες των μελών ΔΕΠ ανά Σχολή/Τμήμα (Π1.2).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Βάσει αυτών, διοργανώνουμε </a:t>
            </a:r>
            <a:r>
              <a:rPr lang="el-GR" b="0" i="0" dirty="0" err="1">
                <a:solidFill>
                  <a:srgbClr val="303030"/>
                </a:solidFill>
                <a:effectLst/>
                <a:latin typeface="Google Sans Text"/>
              </a:rPr>
              <a:t>στοχευμένες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επιμορφωτικές δράσεις (Π1.4).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Παράλληλα, εισάγουμε υποστηρικτικούς θεσμούς για τους νέους διδάσκοντες, όπως το </a:t>
            </a:r>
            <a:r>
              <a:rPr lang="el-GR" b="0" i="0" dirty="0" err="1">
                <a:solidFill>
                  <a:srgbClr val="303030"/>
                </a:solidFill>
                <a:effectLst/>
                <a:latin typeface="Google Sans Text"/>
              </a:rPr>
              <a:t>mentoring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, η αμοιβαία παρατήρηση (</a:t>
            </a:r>
            <a:r>
              <a:rPr lang="el-GR" b="0" i="0" dirty="0" err="1">
                <a:solidFill>
                  <a:srgbClr val="303030"/>
                </a:solidFill>
                <a:effectLst/>
                <a:latin typeface="Google Sans Text"/>
              </a:rPr>
              <a:t>peer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</a:t>
            </a:r>
            <a:r>
              <a:rPr lang="el-GR" b="0" i="0" dirty="0" err="1">
                <a:solidFill>
                  <a:srgbClr val="303030"/>
                </a:solidFill>
                <a:effectLst/>
                <a:latin typeface="Google Sans Text"/>
              </a:rPr>
              <a:t>review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) και οι Κοινότητες Πρακτικής (Π1.5).</a:t>
            </a:r>
          </a:p>
          <a:p>
            <a:pPr algn="l">
              <a:buFont typeface="Arial" panose="020B0604020202020204" pitchFamily="34" charset="0"/>
              <a:buNone/>
            </a:pPr>
            <a:r>
              <a:rPr lang="el-GR" b="1" i="0" dirty="0">
                <a:solidFill>
                  <a:srgbClr val="303030"/>
                </a:solidFill>
                <a:effectLst/>
                <a:latin typeface="Google Sans Text"/>
              </a:rPr>
              <a:t>3. Στρατηγική &amp; Πρότυπα: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Αφορά την αναβάθμιση των Προγραμμάτων Σπουδών (ΠΣ).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Εκπονούμε μελέτη για την ευθυγράμμιση των ΠΣ με το Εθνικό Πλαίσιο Προσόντων και την ενσωμάτωση μαθησιακών αποτελεσμάτων (Π1.8).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Διοργανώνουμε ειδική ημερίδα ανταλλαγής καλών πρακτικών, </a:t>
            </a:r>
            <a:r>
              <a:rPr lang="el-GR" b="0" i="0" dirty="0" err="1">
                <a:solidFill>
                  <a:srgbClr val="303030"/>
                </a:solidFill>
                <a:effectLst/>
                <a:latin typeface="Google Sans Text"/>
              </a:rPr>
              <a:t>στοχευμένη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σε Προέδρους Τμημάτων (Π1.9).</a:t>
            </a:r>
          </a:p>
          <a:p>
            <a:pPr algn="l">
              <a:buFont typeface="Arial" panose="020B0604020202020204" pitchFamily="34" charset="0"/>
              <a:buNone/>
            </a:pPr>
            <a:r>
              <a:rPr lang="el-GR" b="1" i="0" dirty="0">
                <a:solidFill>
                  <a:srgbClr val="303030"/>
                </a:solidFill>
                <a:effectLst/>
                <a:latin typeface="Google Sans Text"/>
              </a:rPr>
              <a:t>4. Καινοτομία &amp; Δικτύωση: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Παραμένουμε συντονισμένοι με τις σύγχρονες εξελίξεις.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Εκπονούμε συγκριτική επισκόπηση διεθνών καλών πρακτικών και νέων μεθόδων διδασκαλίας (Π1.3).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Συντάσσουμε τον απολογισμό των εκδηλώσεών μας για θέματα αιχμής, όπως η Τεχνητή Νοημοσύνη (AI) στην εκπαίδευση, η προσβασιμότητα και η δικτύωση σε ευρωπαϊκό επίπεδο (Π1.7).</a:t>
            </a:r>
          </a:p>
          <a:p>
            <a:pPr algn="l">
              <a:buFont typeface="Arial" panose="020B0604020202020204" pitchFamily="34" charset="0"/>
              <a:buNone/>
            </a:pPr>
            <a:r>
              <a:rPr lang="el-GR" b="1" i="0" dirty="0">
                <a:solidFill>
                  <a:srgbClr val="303030"/>
                </a:solidFill>
                <a:effectLst/>
                <a:latin typeface="Google Sans Text"/>
              </a:rPr>
              <a:t>5. Εργαλεία &amp; Αναφορές: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Παρέχουμε πρακτικά εργαλεία και μετρήσιμα δεδομένα.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Δημιουργούμε ένα Εγχειρίδιο Χρήσης για τα μέλη ΔΕΠ με καταγραφή των υφιστάμενων εκπαιδευτικών εργαλείων (Π1.6).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Καταρτίζουμε συγκεντρωτικό πίνακα με δείκτες απόδοσης (</a:t>
            </a:r>
            <a:r>
              <a:rPr lang="el-GR" b="0" i="0" dirty="0" err="1">
                <a:solidFill>
                  <a:srgbClr val="303030"/>
                </a:solidFill>
                <a:effectLst/>
                <a:latin typeface="Google Sans Text"/>
              </a:rPr>
              <a:t>KPIs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) για τη διδασκαλία και τη μάθηση (Π2.6).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Τέλος, παραδίδουμε τεχνική έκθεση για τη συνολική συνεισφορά του Κέντρου μας στις ετήσιες αναφορές της ΜΟΔΙΠ (Π2.5).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Η αναβάθμιση της διδασκαλίας στα ελληνικά πανεπιστήμια είναι ένα σύνθετο </a:t>
            </a:r>
            <a:r>
              <a:rPr lang="el-GR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ζήτημα.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Συνοπτικά, οι μεγαλύτερες προκλήσεις συνοψίζονται σε τρεις βασικούς άξονες: την έλλειψη θεσμοθετημένης παιδαγωγικής κατάρτισης του διδακτικού προσωπικού, την επιτακτική ανάγκη για ουσιαστικό ψηφιακό μετασχηματισμό και, τέλος, την απουσία μιας κουλτούρας που να αξιολογεί τη διδακτική αποτελεσματικότητα.</a:t>
            </a:r>
          </a:p>
          <a:p>
            <a:endParaRPr lang="el-GR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D9FA4-62D5-4030-8D52-6EAD5E8AE783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217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>
                <a:effectLst/>
              </a:rPr>
              <a:t>Για </a:t>
            </a:r>
            <a:r>
              <a:rPr lang="el-GR" dirty="0">
                <a:effectLst/>
              </a:rPr>
              <a:t>να προσεγγίσουμε αυτές τις προκλήσεις πιο δομημένα, τις έχουμε χωρίσει σε 5 βασικούς πυλώνες: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l-G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Την παιδαγωγική ετοιμότητα των διδασκόντων.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l-G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Τον ψηφιακό μετασχηματισμό και την τεχνολογία.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l-G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Τη διαχείριση της διαφορετικότητας και τη συμπερίληψη.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l-G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Τα θεσμικά και οργανωτικά εμπόδια.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l-G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Τη φοιτητική εμπλοκή και ψυχική υγεία.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D9FA4-62D5-4030-8D52-6EAD5E8AE783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7067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Ξεκινώντας με τον πρώτο πυλώνα, παρατηρούμε ότι στα ελληνικά πανεπιστήμια η ανέλιξη των μελών ΔΕΠ βασίζεται παραδοσιακά στο ερευνητικό έργο, αφήνοντας σε δεύτερη μοίρα τη διδακτική ικανότητα. Αυτό οδηγεί συχνά σε έλλειψη επίσημης παιδαγωγικής κατάρτισης. Παράλληλα, συναντάμε συχνά αντίσταση στην αλλαγή: η μετάβαση από την παραδοσιακή "από καθέδρας" διάλεξη σε μια πιο </a:t>
            </a:r>
            <a:r>
              <a:rPr lang="el-GR" b="0" i="0" dirty="0" err="1">
                <a:solidFill>
                  <a:srgbClr val="303030"/>
                </a:solidFill>
                <a:effectLst/>
                <a:latin typeface="Google Sans Text"/>
              </a:rPr>
              <a:t>φοιτητοκεντρική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μάθηση προσκρούει σε παγιωμένες νοοτροπίες και στην απουσία κινήτρων για διδακτική </a:t>
            </a:r>
            <a:r>
              <a:rPr lang="el-GR" b="0" i="0">
                <a:solidFill>
                  <a:srgbClr val="303030"/>
                </a:solidFill>
                <a:effectLst/>
                <a:latin typeface="Google Sans Text"/>
              </a:rPr>
              <a:t>καινοτομία. Χρειάζονται κίνητρα..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D9FA4-62D5-4030-8D52-6EAD5E8AE783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0435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Περνώντας στην τεχνολογία, η πρόκληση δεν είναι απλώς το να έχουμε τα ψηφιακά εργαλεία, αλλά το να τα εντάξουμε ουσιαστικά και παιδαγωγικά στη διδασκαλία. Η έλευση της Τεχνητής Νοημοσύνης και της υβριδικής μάθησης απαιτεί νέες δεξιότητες και κριτική σκέψη από όλους μας. Δεν πρέπει να ξεχνάμε, όμως, και το "ψηφιακό χάσμα": οι ελλείψεις στις ψηφιακές δεξιότητες και υποδομές, τόσο των διδασκόντων όσο και των φοιτητών, παραμένουν σημαντικό εμπόδιο για την ισότιμη πρόσβαση.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D9FA4-62D5-4030-8D52-6EAD5E8AE783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1243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Ο τρίτος πυλώνας αφορά το ακροατήριό μας, το οποίο χαρακτηρίζεται από τεράστια ετερογένεια. Καλούμαστε να διαχειριστούμε φοιτητές με διαφορετικό </a:t>
            </a:r>
            <a:r>
              <a:rPr lang="el-GR" b="0" i="0" dirty="0" err="1">
                <a:solidFill>
                  <a:srgbClr val="303030"/>
                </a:solidFill>
                <a:effectLst/>
                <a:latin typeface="Google Sans Text"/>
              </a:rPr>
              <a:t>κοινωνικο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-οικονομικό υπόβαθρο, διαφορετικές μαθησιακές ανάγκες ή και ειδικές εκπαιδευτικές απαιτήσεις. Η απάντηση σε αυτή την πρόκληση είναι </a:t>
            </a:r>
            <a:r>
              <a:rPr lang="el-GR" b="0" i="0">
                <a:solidFill>
                  <a:srgbClr val="303030"/>
                </a:solidFill>
                <a:effectLst/>
                <a:latin typeface="Google Sans Text"/>
              </a:rPr>
              <a:t>η συμπεριληπτική 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διδασκαλία μέσω της εφαρμογής του Καθολικού Σχεδιασμού για τη Μάθηση (UDL), ώστε να διασφαλίζεται η ισότιμη πρόσβαση όλων </a:t>
            </a:r>
            <a:r>
              <a:rPr lang="el-GR" b="0" i="0">
                <a:solidFill>
                  <a:srgbClr val="303030"/>
                </a:solidFill>
                <a:effectLst/>
                <a:latin typeface="Google Sans Text"/>
              </a:rPr>
              <a:t>στη γνώση (</a:t>
            </a:r>
            <a:r>
              <a:rPr lang="el-GR"/>
              <a:t>Πολλαπλά Μέσα Παρουσίασης, Πολλαπλά Μέσα Έκφρασης, Πολλαπλά Μέσα Εμπλοκής</a:t>
            </a:r>
            <a:r>
              <a:rPr lang="el-GR" b="0" i="0">
                <a:solidFill>
                  <a:srgbClr val="303030"/>
                </a:solidFill>
                <a:effectLst/>
                <a:latin typeface="Google Sans Text"/>
              </a:rPr>
              <a:t>).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D9FA4-62D5-4030-8D52-6EAD5E8AE783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97806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Φυσικά, όλες αυτές οι αλλαγές απαιτούν πόρους. Η </a:t>
            </a:r>
            <a:r>
              <a:rPr lang="el-GR" b="0" i="0" dirty="0" err="1">
                <a:solidFill>
                  <a:srgbClr val="303030"/>
                </a:solidFill>
                <a:effectLst/>
                <a:latin typeface="Google Sans Text"/>
              </a:rPr>
              <a:t>υποχρηματοδότηση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 περιορίζει σημαντικά τη δυνατότητα συντήρησης και εκσυγχρονισμού των εργαστηρίων, των βιβλιοθηκών και των σύγχρονων χώρων μάθησης</a:t>
            </a:r>
            <a:r>
              <a:rPr lang="el-GR" b="0" i="0">
                <a:solidFill>
                  <a:srgbClr val="303030"/>
                </a:solidFill>
                <a:effectLst/>
                <a:latin typeface="Google Sans Text"/>
              </a:rPr>
              <a:t>. </a:t>
            </a:r>
          </a:p>
          <a:p>
            <a:pPr algn="just"/>
            <a:r>
              <a:rPr lang="el-GR" b="0" i="0">
                <a:solidFill>
                  <a:srgbClr val="303030"/>
                </a:solidFill>
                <a:effectLst/>
                <a:latin typeface="Google Sans Text"/>
              </a:rPr>
              <a:t>Επιπλέον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, ένα μεγάλο θεσμικό εμπόδιο είναι η αναντιστοιχία μεταξύ των δεξιοτήτων που αναπτύσσονται στο πανεπιστήμιο και των απαιτήσεων της σύγχρονης αγοράς εργασίας, γεγονός που καθιστά αναγκαίο τον συνεχή επανασχεδιασμό των προγραμμάτων σπουδών.</a:t>
            </a:r>
            <a:br>
              <a:rPr lang="el-GR" dirty="0"/>
            </a:b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D9FA4-62D5-4030-8D52-6EAD5E8AE783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81723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Ο τελευταίος πυλώνας αφορά τους ίδιους τους φοιτητές</a:t>
            </a:r>
            <a:r>
              <a:rPr lang="el-GR" b="0" i="0">
                <a:solidFill>
                  <a:srgbClr val="303030"/>
                </a:solidFill>
                <a:effectLst/>
                <a:latin typeface="Google Sans Text"/>
              </a:rPr>
              <a:t>. </a:t>
            </a:r>
          </a:p>
          <a:p>
            <a:endParaRPr lang="el-GR" b="0" i="0">
              <a:solidFill>
                <a:srgbClr val="303030"/>
              </a:solidFill>
              <a:effectLst/>
              <a:latin typeface="Google Sans Text"/>
            </a:endParaRPr>
          </a:p>
          <a:p>
            <a:r>
              <a:rPr lang="el-GR" b="0" i="0">
                <a:solidFill>
                  <a:srgbClr val="303030"/>
                </a:solidFill>
                <a:effectLst/>
                <a:latin typeface="Google Sans Text"/>
              </a:rPr>
              <a:t>Η 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διατήρηση της ενεργού συμμετοχής και του ενδιαφέροντος, ειδικά σε πολυπληθή τμήματα, αποτελεί διαρκή πρόκληση</a:t>
            </a:r>
            <a:r>
              <a:rPr lang="el-GR" b="0" i="0">
                <a:solidFill>
                  <a:srgbClr val="303030"/>
                </a:solidFill>
                <a:effectLst/>
                <a:latin typeface="Google Sans Text"/>
              </a:rPr>
              <a:t>. </a:t>
            </a:r>
          </a:p>
          <a:p>
            <a:endParaRPr lang="el-GR" b="0" i="0">
              <a:solidFill>
                <a:srgbClr val="303030"/>
              </a:solidFill>
              <a:effectLst/>
              <a:latin typeface="Google Sans Text"/>
            </a:endParaRPr>
          </a:p>
          <a:p>
            <a:r>
              <a:rPr lang="el-GR" b="0" i="0">
                <a:solidFill>
                  <a:srgbClr val="303030"/>
                </a:solidFill>
                <a:effectLst/>
                <a:latin typeface="Google Sans Text"/>
              </a:rPr>
              <a:t>Ταυτόχρονα</a:t>
            </a:r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, πρέπει να αναγνωρίσουμε ότι σύγχρονες πιέσεις, όπως το αυξημένο άγχος και η οικονομική ανασφάλεια, επηρεάζουν άμεσα τη μαθησιακή απόδοση των φοιτητών, καθιστώντας αναγκαία την ύπαρξη πιο ολιστικών δομών ψυχοκοινωνικής υποστήριξης στα ιδρύματά μας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D9FA4-62D5-4030-8D52-6EAD5E8AE783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60289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0" i="0" dirty="0">
                <a:solidFill>
                  <a:srgbClr val="303030"/>
                </a:solidFill>
                <a:effectLst/>
                <a:latin typeface="Google Sans Text"/>
              </a:rPr>
              <a:t>Πώς απαντάμε λοιπόν σε όλες αυτές τις προκλήσεις;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D9FA4-62D5-4030-8D52-6EAD5E8AE783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6320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572500" y="0"/>
            <a:ext cx="3619500" cy="3810000"/>
          </a:xfrm>
          <a:custGeom>
            <a:avLst/>
            <a:gdLst/>
            <a:ahLst/>
            <a:cxnLst/>
            <a:rect l="l" t="t" r="r" b="b"/>
            <a:pathLst>
              <a:path w="3619500" h="3810000">
                <a:moveTo>
                  <a:pt x="2857499" y="3809999"/>
                </a:moveTo>
                <a:lnTo>
                  <a:pt x="2809283" y="3809601"/>
                </a:lnTo>
                <a:lnTo>
                  <a:pt x="2761259" y="3808409"/>
                </a:lnTo>
                <a:lnTo>
                  <a:pt x="2713435" y="3806431"/>
                </a:lnTo>
                <a:lnTo>
                  <a:pt x="2665816" y="3803672"/>
                </a:lnTo>
                <a:lnTo>
                  <a:pt x="2618409" y="3800139"/>
                </a:lnTo>
                <a:lnTo>
                  <a:pt x="2571220" y="3795838"/>
                </a:lnTo>
                <a:lnTo>
                  <a:pt x="2524255" y="3790775"/>
                </a:lnTo>
                <a:lnTo>
                  <a:pt x="2477520" y="3784957"/>
                </a:lnTo>
                <a:lnTo>
                  <a:pt x="2431022" y="3778389"/>
                </a:lnTo>
                <a:lnTo>
                  <a:pt x="2384767" y="3771078"/>
                </a:lnTo>
                <a:lnTo>
                  <a:pt x="2338761" y="3763031"/>
                </a:lnTo>
                <a:lnTo>
                  <a:pt x="2293010" y="3754253"/>
                </a:lnTo>
                <a:lnTo>
                  <a:pt x="2247522" y="3744751"/>
                </a:lnTo>
                <a:lnTo>
                  <a:pt x="2202301" y="3734531"/>
                </a:lnTo>
                <a:lnTo>
                  <a:pt x="2157354" y="3723599"/>
                </a:lnTo>
                <a:lnTo>
                  <a:pt x="2112688" y="3711962"/>
                </a:lnTo>
                <a:lnTo>
                  <a:pt x="2068308" y="3699625"/>
                </a:lnTo>
                <a:lnTo>
                  <a:pt x="2024222" y="3686595"/>
                </a:lnTo>
                <a:lnTo>
                  <a:pt x="1980435" y="3672879"/>
                </a:lnTo>
                <a:lnTo>
                  <a:pt x="1936953" y="3658482"/>
                </a:lnTo>
                <a:lnTo>
                  <a:pt x="1893782" y="3643411"/>
                </a:lnTo>
                <a:lnTo>
                  <a:pt x="1850930" y="3627672"/>
                </a:lnTo>
                <a:lnTo>
                  <a:pt x="1808402" y="3611271"/>
                </a:lnTo>
                <a:lnTo>
                  <a:pt x="1766204" y="3594215"/>
                </a:lnTo>
                <a:lnTo>
                  <a:pt x="1724343" y="3576509"/>
                </a:lnTo>
                <a:lnTo>
                  <a:pt x="1682825" y="3558161"/>
                </a:lnTo>
                <a:lnTo>
                  <a:pt x="1641657" y="3539176"/>
                </a:lnTo>
                <a:lnTo>
                  <a:pt x="1600843" y="3519560"/>
                </a:lnTo>
                <a:lnTo>
                  <a:pt x="1560392" y="3499320"/>
                </a:lnTo>
                <a:lnTo>
                  <a:pt x="1520308" y="3478462"/>
                </a:lnTo>
                <a:lnTo>
                  <a:pt x="1480598" y="3456992"/>
                </a:lnTo>
                <a:lnTo>
                  <a:pt x="1441269" y="3434917"/>
                </a:lnTo>
                <a:lnTo>
                  <a:pt x="1402327" y="3412243"/>
                </a:lnTo>
                <a:lnTo>
                  <a:pt x="1363778" y="3388975"/>
                </a:lnTo>
                <a:lnTo>
                  <a:pt x="1325627" y="3365121"/>
                </a:lnTo>
                <a:lnTo>
                  <a:pt x="1287883" y="3340686"/>
                </a:lnTo>
                <a:lnTo>
                  <a:pt x="1250550" y="3315678"/>
                </a:lnTo>
                <a:lnTo>
                  <a:pt x="1213635" y="3290101"/>
                </a:lnTo>
                <a:lnTo>
                  <a:pt x="1177144" y="3263962"/>
                </a:lnTo>
                <a:lnTo>
                  <a:pt x="1141083" y="3237268"/>
                </a:lnTo>
                <a:lnTo>
                  <a:pt x="1105460" y="3210025"/>
                </a:lnTo>
                <a:lnTo>
                  <a:pt x="1070279" y="3182239"/>
                </a:lnTo>
                <a:lnTo>
                  <a:pt x="1035547" y="3153916"/>
                </a:lnTo>
                <a:lnTo>
                  <a:pt x="1001271" y="3125062"/>
                </a:lnTo>
                <a:lnTo>
                  <a:pt x="967457" y="3095685"/>
                </a:lnTo>
                <a:lnTo>
                  <a:pt x="934111" y="3065789"/>
                </a:lnTo>
                <a:lnTo>
                  <a:pt x="901238" y="3035382"/>
                </a:lnTo>
                <a:lnTo>
                  <a:pt x="868847" y="3004469"/>
                </a:lnTo>
                <a:lnTo>
                  <a:pt x="836942" y="2973057"/>
                </a:lnTo>
                <a:lnTo>
                  <a:pt x="805530" y="2941152"/>
                </a:lnTo>
                <a:lnTo>
                  <a:pt x="774617" y="2908760"/>
                </a:lnTo>
                <a:lnTo>
                  <a:pt x="744210" y="2875888"/>
                </a:lnTo>
                <a:lnTo>
                  <a:pt x="714314" y="2842542"/>
                </a:lnTo>
                <a:lnTo>
                  <a:pt x="684936" y="2808728"/>
                </a:lnTo>
                <a:lnTo>
                  <a:pt x="656083" y="2774452"/>
                </a:lnTo>
                <a:lnTo>
                  <a:pt x="627760" y="2739720"/>
                </a:lnTo>
                <a:lnTo>
                  <a:pt x="599974" y="2704539"/>
                </a:lnTo>
                <a:lnTo>
                  <a:pt x="572731" y="2668916"/>
                </a:lnTo>
                <a:lnTo>
                  <a:pt x="546037" y="2632855"/>
                </a:lnTo>
                <a:lnTo>
                  <a:pt x="519898" y="2596364"/>
                </a:lnTo>
                <a:lnTo>
                  <a:pt x="494321" y="2559449"/>
                </a:lnTo>
                <a:lnTo>
                  <a:pt x="469312" y="2522116"/>
                </a:lnTo>
                <a:lnTo>
                  <a:pt x="444878" y="2484371"/>
                </a:lnTo>
                <a:lnTo>
                  <a:pt x="421024" y="2446221"/>
                </a:lnTo>
                <a:lnTo>
                  <a:pt x="397756" y="2407672"/>
                </a:lnTo>
                <a:lnTo>
                  <a:pt x="375082" y="2368730"/>
                </a:lnTo>
                <a:lnTo>
                  <a:pt x="353007" y="2329401"/>
                </a:lnTo>
                <a:lnTo>
                  <a:pt x="331537" y="2289691"/>
                </a:lnTo>
                <a:lnTo>
                  <a:pt x="310679" y="2249607"/>
                </a:lnTo>
                <a:lnTo>
                  <a:pt x="290439" y="2209156"/>
                </a:lnTo>
                <a:lnTo>
                  <a:pt x="270823" y="2168342"/>
                </a:lnTo>
                <a:lnTo>
                  <a:pt x="251838" y="2127173"/>
                </a:lnTo>
                <a:lnTo>
                  <a:pt x="233489" y="2085655"/>
                </a:lnTo>
                <a:lnTo>
                  <a:pt x="215784" y="2043795"/>
                </a:lnTo>
                <a:lnTo>
                  <a:pt x="198728" y="2001597"/>
                </a:lnTo>
                <a:lnTo>
                  <a:pt x="182327" y="1959069"/>
                </a:lnTo>
                <a:lnTo>
                  <a:pt x="166588" y="1916216"/>
                </a:lnTo>
                <a:lnTo>
                  <a:pt x="151517" y="1873046"/>
                </a:lnTo>
                <a:lnTo>
                  <a:pt x="137120" y="1829564"/>
                </a:lnTo>
                <a:lnTo>
                  <a:pt x="123404" y="1785777"/>
                </a:lnTo>
                <a:lnTo>
                  <a:pt x="110374" y="1741690"/>
                </a:lnTo>
                <a:lnTo>
                  <a:pt x="98037" y="1697311"/>
                </a:lnTo>
                <a:lnTo>
                  <a:pt x="86400" y="1652645"/>
                </a:lnTo>
                <a:lnTo>
                  <a:pt x="75468" y="1607698"/>
                </a:lnTo>
                <a:lnTo>
                  <a:pt x="65248" y="1562477"/>
                </a:lnTo>
                <a:lnTo>
                  <a:pt x="55746" y="1516988"/>
                </a:lnTo>
                <a:lnTo>
                  <a:pt x="46968" y="1471238"/>
                </a:lnTo>
                <a:lnTo>
                  <a:pt x="38921" y="1425232"/>
                </a:lnTo>
                <a:lnTo>
                  <a:pt x="31610" y="1378977"/>
                </a:lnTo>
                <a:lnTo>
                  <a:pt x="25042" y="1332479"/>
                </a:lnTo>
                <a:lnTo>
                  <a:pt x="19224" y="1285744"/>
                </a:lnTo>
                <a:lnTo>
                  <a:pt x="14161" y="1238779"/>
                </a:lnTo>
                <a:lnTo>
                  <a:pt x="9860" y="1191590"/>
                </a:lnTo>
                <a:lnTo>
                  <a:pt x="6327" y="1144183"/>
                </a:lnTo>
                <a:lnTo>
                  <a:pt x="3568" y="1096564"/>
                </a:lnTo>
                <a:lnTo>
                  <a:pt x="1590" y="1048739"/>
                </a:lnTo>
                <a:lnTo>
                  <a:pt x="398" y="1000716"/>
                </a:lnTo>
                <a:lnTo>
                  <a:pt x="0" y="952499"/>
                </a:lnTo>
                <a:lnTo>
                  <a:pt x="398" y="904283"/>
                </a:lnTo>
                <a:lnTo>
                  <a:pt x="1590" y="856260"/>
                </a:lnTo>
                <a:lnTo>
                  <a:pt x="3568" y="808435"/>
                </a:lnTo>
                <a:lnTo>
                  <a:pt x="6327" y="760816"/>
                </a:lnTo>
                <a:lnTo>
                  <a:pt x="9860" y="713409"/>
                </a:lnTo>
                <a:lnTo>
                  <a:pt x="14161" y="666220"/>
                </a:lnTo>
                <a:lnTo>
                  <a:pt x="19224" y="619255"/>
                </a:lnTo>
                <a:lnTo>
                  <a:pt x="25042" y="572520"/>
                </a:lnTo>
                <a:lnTo>
                  <a:pt x="31610" y="526022"/>
                </a:lnTo>
                <a:lnTo>
                  <a:pt x="38921" y="479767"/>
                </a:lnTo>
                <a:lnTo>
                  <a:pt x="46968" y="433761"/>
                </a:lnTo>
                <a:lnTo>
                  <a:pt x="55746" y="388011"/>
                </a:lnTo>
                <a:lnTo>
                  <a:pt x="65248" y="342522"/>
                </a:lnTo>
                <a:lnTo>
                  <a:pt x="75468" y="297301"/>
                </a:lnTo>
                <a:lnTo>
                  <a:pt x="86400" y="252354"/>
                </a:lnTo>
                <a:lnTo>
                  <a:pt x="98037" y="207688"/>
                </a:lnTo>
                <a:lnTo>
                  <a:pt x="110374" y="163309"/>
                </a:lnTo>
                <a:lnTo>
                  <a:pt x="123404" y="119222"/>
                </a:lnTo>
                <a:lnTo>
                  <a:pt x="137120" y="75435"/>
                </a:lnTo>
                <a:lnTo>
                  <a:pt x="151517" y="31953"/>
                </a:lnTo>
                <a:lnTo>
                  <a:pt x="162672" y="0"/>
                </a:lnTo>
                <a:lnTo>
                  <a:pt x="3619500" y="0"/>
                </a:lnTo>
                <a:lnTo>
                  <a:pt x="3619500" y="3707184"/>
                </a:lnTo>
                <a:lnTo>
                  <a:pt x="3602311" y="3711962"/>
                </a:lnTo>
                <a:lnTo>
                  <a:pt x="3557645" y="3723599"/>
                </a:lnTo>
                <a:lnTo>
                  <a:pt x="3512698" y="3734531"/>
                </a:lnTo>
                <a:lnTo>
                  <a:pt x="3467477" y="3744751"/>
                </a:lnTo>
                <a:lnTo>
                  <a:pt x="3421989" y="3754253"/>
                </a:lnTo>
                <a:lnTo>
                  <a:pt x="3376238" y="3763031"/>
                </a:lnTo>
                <a:lnTo>
                  <a:pt x="3330232" y="3771078"/>
                </a:lnTo>
                <a:lnTo>
                  <a:pt x="3283977" y="3778389"/>
                </a:lnTo>
                <a:lnTo>
                  <a:pt x="3237479" y="3784957"/>
                </a:lnTo>
                <a:lnTo>
                  <a:pt x="3190744" y="3790775"/>
                </a:lnTo>
                <a:lnTo>
                  <a:pt x="3143779" y="3795838"/>
                </a:lnTo>
                <a:lnTo>
                  <a:pt x="3096590" y="3800139"/>
                </a:lnTo>
                <a:lnTo>
                  <a:pt x="3049183" y="3803672"/>
                </a:lnTo>
                <a:lnTo>
                  <a:pt x="3001564" y="3806431"/>
                </a:lnTo>
                <a:lnTo>
                  <a:pt x="2953739" y="3808409"/>
                </a:lnTo>
                <a:lnTo>
                  <a:pt x="2905716" y="3809601"/>
                </a:lnTo>
                <a:lnTo>
                  <a:pt x="2857499" y="3809999"/>
                </a:lnTo>
                <a:close/>
              </a:path>
            </a:pathLst>
          </a:custGeom>
          <a:solidFill>
            <a:srgbClr val="3B82F6">
              <a:alpha val="2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3809999"/>
            <a:ext cx="3333750" cy="3048000"/>
          </a:xfrm>
          <a:custGeom>
            <a:avLst/>
            <a:gdLst/>
            <a:ahLst/>
            <a:cxnLst/>
            <a:rect l="l" t="t" r="r" b="b"/>
            <a:pathLst>
              <a:path w="3333750" h="3048000">
                <a:moveTo>
                  <a:pt x="3239054" y="3047999"/>
                </a:moveTo>
                <a:lnTo>
                  <a:pt x="0" y="3047999"/>
                </a:lnTo>
                <a:lnTo>
                  <a:pt x="0" y="198199"/>
                </a:lnTo>
                <a:lnTo>
                  <a:pt x="36174" y="182692"/>
                </a:lnTo>
                <a:lnTo>
                  <a:pt x="78688" y="165434"/>
                </a:lnTo>
                <a:lnTo>
                  <a:pt x="121604" y="148977"/>
                </a:lnTo>
                <a:lnTo>
                  <a:pt x="164915" y="133328"/>
                </a:lnTo>
                <a:lnTo>
                  <a:pt x="208610" y="118497"/>
                </a:lnTo>
                <a:lnTo>
                  <a:pt x="252680" y="104494"/>
                </a:lnTo>
                <a:lnTo>
                  <a:pt x="297116" y="91327"/>
                </a:lnTo>
                <a:lnTo>
                  <a:pt x="341910" y="79006"/>
                </a:lnTo>
                <a:lnTo>
                  <a:pt x="387050" y="67540"/>
                </a:lnTo>
                <a:lnTo>
                  <a:pt x="432530" y="56938"/>
                </a:lnTo>
                <a:lnTo>
                  <a:pt x="478338" y="47210"/>
                </a:lnTo>
                <a:lnTo>
                  <a:pt x="524467" y="38365"/>
                </a:lnTo>
                <a:lnTo>
                  <a:pt x="570906" y="30411"/>
                </a:lnTo>
                <a:lnTo>
                  <a:pt x="617647" y="23359"/>
                </a:lnTo>
                <a:lnTo>
                  <a:pt x="664680" y="17217"/>
                </a:lnTo>
                <a:lnTo>
                  <a:pt x="711996" y="11994"/>
                </a:lnTo>
                <a:lnTo>
                  <a:pt x="759586" y="7701"/>
                </a:lnTo>
                <a:lnTo>
                  <a:pt x="807440" y="4345"/>
                </a:lnTo>
                <a:lnTo>
                  <a:pt x="855550" y="1937"/>
                </a:lnTo>
                <a:lnTo>
                  <a:pt x="903906" y="485"/>
                </a:lnTo>
                <a:lnTo>
                  <a:pt x="952499" y="0"/>
                </a:lnTo>
                <a:lnTo>
                  <a:pt x="999021" y="485"/>
                </a:lnTo>
                <a:lnTo>
                  <a:pt x="1001209" y="485"/>
                </a:lnTo>
                <a:lnTo>
                  <a:pt x="1051983" y="2076"/>
                </a:lnTo>
                <a:lnTo>
                  <a:pt x="1101527" y="4663"/>
                </a:lnTo>
                <a:lnTo>
                  <a:pt x="1150920" y="8275"/>
                </a:lnTo>
                <a:lnTo>
                  <a:pt x="1200147" y="12904"/>
                </a:lnTo>
                <a:lnTo>
                  <a:pt x="1249194" y="18546"/>
                </a:lnTo>
                <a:lnTo>
                  <a:pt x="1298046" y="25194"/>
                </a:lnTo>
                <a:lnTo>
                  <a:pt x="1346689" y="32843"/>
                </a:lnTo>
                <a:lnTo>
                  <a:pt x="1395107" y="41485"/>
                </a:lnTo>
                <a:lnTo>
                  <a:pt x="1443287" y="51116"/>
                </a:lnTo>
                <a:lnTo>
                  <a:pt x="1491214" y="61728"/>
                </a:lnTo>
                <a:lnTo>
                  <a:pt x="1538872" y="73317"/>
                </a:lnTo>
                <a:lnTo>
                  <a:pt x="1586249" y="85876"/>
                </a:lnTo>
                <a:lnTo>
                  <a:pt x="1633329" y="99399"/>
                </a:lnTo>
                <a:lnTo>
                  <a:pt x="1680097" y="113880"/>
                </a:lnTo>
                <a:lnTo>
                  <a:pt x="1726539" y="129312"/>
                </a:lnTo>
                <a:lnTo>
                  <a:pt x="1772641" y="145691"/>
                </a:lnTo>
                <a:lnTo>
                  <a:pt x="1818388" y="163009"/>
                </a:lnTo>
                <a:lnTo>
                  <a:pt x="1863764" y="181261"/>
                </a:lnTo>
                <a:lnTo>
                  <a:pt x="1908757" y="200441"/>
                </a:lnTo>
                <a:lnTo>
                  <a:pt x="1953351" y="220543"/>
                </a:lnTo>
                <a:lnTo>
                  <a:pt x="1997531" y="241560"/>
                </a:lnTo>
                <a:lnTo>
                  <a:pt x="2041283" y="263488"/>
                </a:lnTo>
                <a:lnTo>
                  <a:pt x="2084592" y="286318"/>
                </a:lnTo>
                <a:lnTo>
                  <a:pt x="2127445" y="310047"/>
                </a:lnTo>
                <a:lnTo>
                  <a:pt x="2169826" y="334667"/>
                </a:lnTo>
                <a:lnTo>
                  <a:pt x="2211720" y="360172"/>
                </a:lnTo>
                <a:lnTo>
                  <a:pt x="2253114" y="386557"/>
                </a:lnTo>
                <a:lnTo>
                  <a:pt x="2293992" y="413815"/>
                </a:lnTo>
                <a:lnTo>
                  <a:pt x="2334340" y="441941"/>
                </a:lnTo>
                <a:lnTo>
                  <a:pt x="2374144" y="470929"/>
                </a:lnTo>
                <a:lnTo>
                  <a:pt x="2413388" y="500771"/>
                </a:lnTo>
                <a:lnTo>
                  <a:pt x="2452059" y="531463"/>
                </a:lnTo>
                <a:lnTo>
                  <a:pt x="2490142" y="562998"/>
                </a:lnTo>
                <a:lnTo>
                  <a:pt x="2527621" y="595371"/>
                </a:lnTo>
                <a:lnTo>
                  <a:pt x="2564483" y="628575"/>
                </a:lnTo>
                <a:lnTo>
                  <a:pt x="2600714" y="662603"/>
                </a:lnTo>
                <a:lnTo>
                  <a:pt x="2636297" y="697451"/>
                </a:lnTo>
                <a:lnTo>
                  <a:pt x="2671146" y="733035"/>
                </a:lnTo>
                <a:lnTo>
                  <a:pt x="2705174" y="769266"/>
                </a:lnTo>
                <a:lnTo>
                  <a:pt x="2738378" y="806128"/>
                </a:lnTo>
                <a:lnTo>
                  <a:pt x="2770751" y="843607"/>
                </a:lnTo>
                <a:lnTo>
                  <a:pt x="2802286" y="881690"/>
                </a:lnTo>
                <a:lnTo>
                  <a:pt x="2832978" y="920361"/>
                </a:lnTo>
                <a:lnTo>
                  <a:pt x="2862820" y="959605"/>
                </a:lnTo>
                <a:lnTo>
                  <a:pt x="2891808" y="999409"/>
                </a:lnTo>
                <a:lnTo>
                  <a:pt x="2919933" y="1039757"/>
                </a:lnTo>
                <a:lnTo>
                  <a:pt x="2947192" y="1080635"/>
                </a:lnTo>
                <a:lnTo>
                  <a:pt x="2973577" y="1122029"/>
                </a:lnTo>
                <a:lnTo>
                  <a:pt x="2999082" y="1163923"/>
                </a:lnTo>
                <a:lnTo>
                  <a:pt x="3023702" y="1206304"/>
                </a:lnTo>
                <a:lnTo>
                  <a:pt x="3047431" y="1249156"/>
                </a:lnTo>
                <a:lnTo>
                  <a:pt x="3070261" y="1292466"/>
                </a:lnTo>
                <a:lnTo>
                  <a:pt x="3092188" y="1336218"/>
                </a:lnTo>
                <a:lnTo>
                  <a:pt x="3113206" y="1380398"/>
                </a:lnTo>
                <a:lnTo>
                  <a:pt x="3133308" y="1424992"/>
                </a:lnTo>
                <a:lnTo>
                  <a:pt x="3152488" y="1469984"/>
                </a:lnTo>
                <a:lnTo>
                  <a:pt x="3170740" y="1515361"/>
                </a:lnTo>
                <a:lnTo>
                  <a:pt x="3188058" y="1561108"/>
                </a:lnTo>
                <a:lnTo>
                  <a:pt x="3204437" y="1607209"/>
                </a:lnTo>
                <a:lnTo>
                  <a:pt x="3219869" y="1653652"/>
                </a:lnTo>
                <a:lnTo>
                  <a:pt x="3234350" y="1700420"/>
                </a:lnTo>
                <a:lnTo>
                  <a:pt x="3247873" y="1747500"/>
                </a:lnTo>
                <a:lnTo>
                  <a:pt x="3260432" y="1794876"/>
                </a:lnTo>
                <a:lnTo>
                  <a:pt x="3272020" y="1842535"/>
                </a:lnTo>
                <a:lnTo>
                  <a:pt x="3282633" y="1890462"/>
                </a:lnTo>
                <a:lnTo>
                  <a:pt x="3292264" y="1938642"/>
                </a:lnTo>
                <a:lnTo>
                  <a:pt x="3300906" y="1987060"/>
                </a:lnTo>
                <a:lnTo>
                  <a:pt x="3308555" y="2035703"/>
                </a:lnTo>
                <a:lnTo>
                  <a:pt x="3315203" y="2084555"/>
                </a:lnTo>
                <a:lnTo>
                  <a:pt x="3320845" y="2133602"/>
                </a:lnTo>
                <a:lnTo>
                  <a:pt x="3325474" y="2182829"/>
                </a:lnTo>
                <a:lnTo>
                  <a:pt x="3329086" y="2232222"/>
                </a:lnTo>
                <a:lnTo>
                  <a:pt x="3331673" y="2281766"/>
                </a:lnTo>
                <a:lnTo>
                  <a:pt x="3333229" y="2331447"/>
                </a:lnTo>
                <a:lnTo>
                  <a:pt x="3333749" y="2381249"/>
                </a:lnTo>
                <a:lnTo>
                  <a:pt x="3333264" y="2429843"/>
                </a:lnTo>
                <a:lnTo>
                  <a:pt x="3331812" y="2478199"/>
                </a:lnTo>
                <a:lnTo>
                  <a:pt x="3329404" y="2526309"/>
                </a:lnTo>
                <a:lnTo>
                  <a:pt x="3326048" y="2574163"/>
                </a:lnTo>
                <a:lnTo>
                  <a:pt x="3321755" y="2621753"/>
                </a:lnTo>
                <a:lnTo>
                  <a:pt x="3316532" y="2669069"/>
                </a:lnTo>
                <a:lnTo>
                  <a:pt x="3310390" y="2716102"/>
                </a:lnTo>
                <a:lnTo>
                  <a:pt x="3303338" y="2762843"/>
                </a:lnTo>
                <a:lnTo>
                  <a:pt x="3295384" y="2809282"/>
                </a:lnTo>
                <a:lnTo>
                  <a:pt x="3286539" y="2855411"/>
                </a:lnTo>
                <a:lnTo>
                  <a:pt x="3276811" y="2901219"/>
                </a:lnTo>
                <a:lnTo>
                  <a:pt x="3266209" y="2946698"/>
                </a:lnTo>
                <a:lnTo>
                  <a:pt x="3254743" y="2991839"/>
                </a:lnTo>
                <a:lnTo>
                  <a:pt x="3242422" y="3036633"/>
                </a:lnTo>
                <a:lnTo>
                  <a:pt x="3239054" y="3047999"/>
                </a:lnTo>
                <a:close/>
              </a:path>
            </a:pathLst>
          </a:custGeom>
          <a:solidFill>
            <a:srgbClr val="1E398A">
              <a:alpha val="2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000250" y="485700"/>
            <a:ext cx="8191500" cy="3357245"/>
          </a:xfrm>
          <a:custGeom>
            <a:avLst/>
            <a:gdLst/>
            <a:ahLst/>
            <a:cxnLst/>
            <a:rect l="l" t="t" r="r" b="b"/>
            <a:pathLst>
              <a:path w="8191500" h="3357245">
                <a:moveTo>
                  <a:pt x="7871812" y="3356999"/>
                </a:moveTo>
                <a:lnTo>
                  <a:pt x="319687" y="3356999"/>
                </a:lnTo>
                <a:lnTo>
                  <a:pt x="272446" y="3353533"/>
                </a:lnTo>
                <a:lnTo>
                  <a:pt x="227357" y="3343464"/>
                </a:lnTo>
                <a:lnTo>
                  <a:pt x="184915" y="3327287"/>
                </a:lnTo>
                <a:lnTo>
                  <a:pt x="145614" y="3305496"/>
                </a:lnTo>
                <a:lnTo>
                  <a:pt x="109948" y="3278586"/>
                </a:lnTo>
                <a:lnTo>
                  <a:pt x="78413" y="3247051"/>
                </a:lnTo>
                <a:lnTo>
                  <a:pt x="51503" y="3211385"/>
                </a:lnTo>
                <a:lnTo>
                  <a:pt x="29712" y="3172084"/>
                </a:lnTo>
                <a:lnTo>
                  <a:pt x="13535" y="3129642"/>
                </a:lnTo>
                <a:lnTo>
                  <a:pt x="3466" y="3084553"/>
                </a:lnTo>
                <a:lnTo>
                  <a:pt x="0" y="3037312"/>
                </a:lnTo>
                <a:lnTo>
                  <a:pt x="0" y="319687"/>
                </a:lnTo>
                <a:lnTo>
                  <a:pt x="3466" y="272446"/>
                </a:lnTo>
                <a:lnTo>
                  <a:pt x="13535" y="227357"/>
                </a:lnTo>
                <a:lnTo>
                  <a:pt x="29712" y="184915"/>
                </a:lnTo>
                <a:lnTo>
                  <a:pt x="51503" y="145614"/>
                </a:lnTo>
                <a:lnTo>
                  <a:pt x="78413" y="109948"/>
                </a:lnTo>
                <a:lnTo>
                  <a:pt x="109948" y="78413"/>
                </a:lnTo>
                <a:lnTo>
                  <a:pt x="145614" y="51503"/>
                </a:lnTo>
                <a:lnTo>
                  <a:pt x="184915" y="29712"/>
                </a:lnTo>
                <a:lnTo>
                  <a:pt x="227357" y="13535"/>
                </a:lnTo>
                <a:lnTo>
                  <a:pt x="272446" y="3466"/>
                </a:lnTo>
                <a:lnTo>
                  <a:pt x="319687" y="0"/>
                </a:lnTo>
                <a:lnTo>
                  <a:pt x="7871812" y="0"/>
                </a:lnTo>
                <a:lnTo>
                  <a:pt x="7922124" y="3982"/>
                </a:lnTo>
                <a:lnTo>
                  <a:pt x="7970744" y="15692"/>
                </a:lnTo>
                <a:lnTo>
                  <a:pt x="8016813" y="34775"/>
                </a:lnTo>
                <a:lnTo>
                  <a:pt x="8059473" y="60874"/>
                </a:lnTo>
                <a:lnTo>
                  <a:pt x="8097865" y="93634"/>
                </a:lnTo>
                <a:lnTo>
                  <a:pt x="8130625" y="132026"/>
                </a:lnTo>
                <a:lnTo>
                  <a:pt x="8156724" y="174686"/>
                </a:lnTo>
                <a:lnTo>
                  <a:pt x="8175807" y="220755"/>
                </a:lnTo>
                <a:lnTo>
                  <a:pt x="8187517" y="269375"/>
                </a:lnTo>
                <a:lnTo>
                  <a:pt x="8191499" y="319687"/>
                </a:lnTo>
                <a:lnTo>
                  <a:pt x="8191499" y="3037312"/>
                </a:lnTo>
                <a:lnTo>
                  <a:pt x="8188033" y="3084553"/>
                </a:lnTo>
                <a:lnTo>
                  <a:pt x="8177964" y="3129642"/>
                </a:lnTo>
                <a:lnTo>
                  <a:pt x="8161787" y="3172084"/>
                </a:lnTo>
                <a:lnTo>
                  <a:pt x="8139996" y="3211385"/>
                </a:lnTo>
                <a:lnTo>
                  <a:pt x="8113086" y="3247051"/>
                </a:lnTo>
                <a:lnTo>
                  <a:pt x="8081550" y="3278586"/>
                </a:lnTo>
                <a:lnTo>
                  <a:pt x="8045885" y="3305496"/>
                </a:lnTo>
                <a:lnTo>
                  <a:pt x="8006584" y="3327287"/>
                </a:lnTo>
                <a:lnTo>
                  <a:pt x="7964142" y="3343464"/>
                </a:lnTo>
                <a:lnTo>
                  <a:pt x="7919053" y="3353533"/>
                </a:lnTo>
                <a:lnTo>
                  <a:pt x="7871812" y="3356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000250" y="485700"/>
            <a:ext cx="8191500" cy="3357245"/>
          </a:xfrm>
          <a:custGeom>
            <a:avLst/>
            <a:gdLst/>
            <a:ahLst/>
            <a:cxnLst/>
            <a:rect l="l" t="t" r="r" b="b"/>
            <a:pathLst>
              <a:path w="8191500" h="3357245">
                <a:moveTo>
                  <a:pt x="0" y="319687"/>
                </a:moveTo>
                <a:lnTo>
                  <a:pt x="3466" y="272446"/>
                </a:lnTo>
                <a:lnTo>
                  <a:pt x="13535" y="227357"/>
                </a:lnTo>
                <a:lnTo>
                  <a:pt x="29712" y="184915"/>
                </a:lnTo>
                <a:lnTo>
                  <a:pt x="51503" y="145614"/>
                </a:lnTo>
                <a:lnTo>
                  <a:pt x="78413" y="109948"/>
                </a:lnTo>
                <a:lnTo>
                  <a:pt x="109948" y="78413"/>
                </a:lnTo>
                <a:lnTo>
                  <a:pt x="145614" y="51503"/>
                </a:lnTo>
                <a:lnTo>
                  <a:pt x="184915" y="29712"/>
                </a:lnTo>
                <a:lnTo>
                  <a:pt x="227357" y="13535"/>
                </a:lnTo>
                <a:lnTo>
                  <a:pt x="272446" y="3466"/>
                </a:lnTo>
                <a:lnTo>
                  <a:pt x="319687" y="0"/>
                </a:lnTo>
                <a:lnTo>
                  <a:pt x="7871812" y="0"/>
                </a:lnTo>
                <a:lnTo>
                  <a:pt x="7922124" y="3982"/>
                </a:lnTo>
                <a:lnTo>
                  <a:pt x="7970744" y="15692"/>
                </a:lnTo>
                <a:lnTo>
                  <a:pt x="8016813" y="34775"/>
                </a:lnTo>
                <a:lnTo>
                  <a:pt x="8059473" y="60874"/>
                </a:lnTo>
                <a:lnTo>
                  <a:pt x="8097865" y="93634"/>
                </a:lnTo>
                <a:lnTo>
                  <a:pt x="8130625" y="132026"/>
                </a:lnTo>
                <a:lnTo>
                  <a:pt x="8156724" y="174686"/>
                </a:lnTo>
                <a:lnTo>
                  <a:pt x="8175807" y="220755"/>
                </a:lnTo>
                <a:lnTo>
                  <a:pt x="8187517" y="269375"/>
                </a:lnTo>
                <a:lnTo>
                  <a:pt x="8191499" y="319687"/>
                </a:lnTo>
                <a:lnTo>
                  <a:pt x="8191499" y="3037312"/>
                </a:lnTo>
                <a:lnTo>
                  <a:pt x="8188033" y="3084553"/>
                </a:lnTo>
                <a:lnTo>
                  <a:pt x="8177964" y="3129642"/>
                </a:lnTo>
                <a:lnTo>
                  <a:pt x="8161787" y="3172084"/>
                </a:lnTo>
                <a:lnTo>
                  <a:pt x="8139996" y="3211385"/>
                </a:lnTo>
                <a:lnTo>
                  <a:pt x="8113086" y="3247051"/>
                </a:lnTo>
                <a:lnTo>
                  <a:pt x="8081550" y="3278586"/>
                </a:lnTo>
                <a:lnTo>
                  <a:pt x="8045885" y="3305496"/>
                </a:lnTo>
                <a:lnTo>
                  <a:pt x="8006584" y="3327287"/>
                </a:lnTo>
                <a:lnTo>
                  <a:pt x="7964142" y="3343464"/>
                </a:lnTo>
                <a:lnTo>
                  <a:pt x="7919053" y="3353533"/>
                </a:lnTo>
                <a:lnTo>
                  <a:pt x="7871812" y="3356999"/>
                </a:lnTo>
                <a:lnTo>
                  <a:pt x="319687" y="3356999"/>
                </a:lnTo>
                <a:lnTo>
                  <a:pt x="272446" y="3353533"/>
                </a:lnTo>
                <a:lnTo>
                  <a:pt x="227357" y="3343464"/>
                </a:lnTo>
                <a:lnTo>
                  <a:pt x="184915" y="3327287"/>
                </a:lnTo>
                <a:lnTo>
                  <a:pt x="145614" y="3305496"/>
                </a:lnTo>
                <a:lnTo>
                  <a:pt x="109948" y="3278586"/>
                </a:lnTo>
                <a:lnTo>
                  <a:pt x="78413" y="3247051"/>
                </a:lnTo>
                <a:lnTo>
                  <a:pt x="51503" y="3211385"/>
                </a:lnTo>
                <a:lnTo>
                  <a:pt x="29712" y="3172084"/>
                </a:lnTo>
                <a:lnTo>
                  <a:pt x="13535" y="3129642"/>
                </a:lnTo>
                <a:lnTo>
                  <a:pt x="3466" y="3084553"/>
                </a:lnTo>
                <a:lnTo>
                  <a:pt x="0" y="3037312"/>
                </a:lnTo>
                <a:lnTo>
                  <a:pt x="0" y="319687"/>
                </a:lnTo>
                <a:close/>
              </a:path>
            </a:pathLst>
          </a:custGeom>
          <a:ln w="9524">
            <a:solidFill>
              <a:srgbClr val="E1E7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5715000" y="1152450"/>
            <a:ext cx="762000" cy="76200"/>
          </a:xfrm>
          <a:custGeom>
            <a:avLst/>
            <a:gdLst/>
            <a:ahLst/>
            <a:cxnLst/>
            <a:rect l="l" t="t" r="r" b="b"/>
            <a:pathLst>
              <a:path w="762000" h="76200">
                <a:moveTo>
                  <a:pt x="723899" y="76199"/>
                </a:moveTo>
                <a:lnTo>
                  <a:pt x="38099" y="76199"/>
                </a:lnTo>
                <a:lnTo>
                  <a:pt x="23269" y="73205"/>
                </a:lnTo>
                <a:lnTo>
                  <a:pt x="11159" y="65040"/>
                </a:lnTo>
                <a:lnTo>
                  <a:pt x="2994" y="52930"/>
                </a:lnTo>
                <a:lnTo>
                  <a:pt x="0" y="38099"/>
                </a:lnTo>
                <a:lnTo>
                  <a:pt x="2943" y="23519"/>
                </a:lnTo>
                <a:lnTo>
                  <a:pt x="2994" y="23269"/>
                </a:lnTo>
                <a:lnTo>
                  <a:pt x="11159" y="11159"/>
                </a:lnTo>
                <a:lnTo>
                  <a:pt x="23408" y="2900"/>
                </a:lnTo>
                <a:lnTo>
                  <a:pt x="23734" y="2900"/>
                </a:lnTo>
                <a:lnTo>
                  <a:pt x="38099" y="0"/>
                </a:lnTo>
                <a:lnTo>
                  <a:pt x="723899" y="0"/>
                </a:lnTo>
                <a:lnTo>
                  <a:pt x="731367" y="738"/>
                </a:lnTo>
                <a:lnTo>
                  <a:pt x="761261" y="30632"/>
                </a:lnTo>
                <a:lnTo>
                  <a:pt x="761999" y="38099"/>
                </a:lnTo>
                <a:lnTo>
                  <a:pt x="759005" y="52930"/>
                </a:lnTo>
                <a:lnTo>
                  <a:pt x="750840" y="65040"/>
                </a:lnTo>
                <a:lnTo>
                  <a:pt x="738730" y="73205"/>
                </a:lnTo>
                <a:lnTo>
                  <a:pt x="723899" y="76199"/>
                </a:lnTo>
                <a:close/>
              </a:path>
            </a:pathLst>
          </a:custGeom>
          <a:solidFill>
            <a:srgbClr val="3B82F6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312752" y="1521512"/>
            <a:ext cx="5566494" cy="11264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43000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8189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430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23484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69257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8151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90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enerated (g3e17dc55dd5_7_0)">
  <p:cSld name="Generated (g3e17dc55dd5_7_0)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756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1904999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0001250" y="0"/>
            <a:ext cx="2190750" cy="2381250"/>
          </a:xfrm>
          <a:custGeom>
            <a:avLst/>
            <a:gdLst/>
            <a:ahLst/>
            <a:cxnLst/>
            <a:rect l="l" t="t" r="r" b="b"/>
            <a:pathLst>
              <a:path w="2190750" h="2381250">
                <a:moveTo>
                  <a:pt x="1428749" y="2381249"/>
                </a:moveTo>
                <a:lnTo>
                  <a:pt x="1380630" y="2380454"/>
                </a:lnTo>
                <a:lnTo>
                  <a:pt x="1332908" y="2378086"/>
                </a:lnTo>
                <a:lnTo>
                  <a:pt x="1285610" y="2374169"/>
                </a:lnTo>
                <a:lnTo>
                  <a:pt x="1238760" y="2368728"/>
                </a:lnTo>
                <a:lnTo>
                  <a:pt x="1192383" y="2361789"/>
                </a:lnTo>
                <a:lnTo>
                  <a:pt x="1146505" y="2353376"/>
                </a:lnTo>
                <a:lnTo>
                  <a:pt x="1101150" y="2343515"/>
                </a:lnTo>
                <a:lnTo>
                  <a:pt x="1056344" y="2332231"/>
                </a:lnTo>
                <a:lnTo>
                  <a:pt x="1012111" y="2319547"/>
                </a:lnTo>
                <a:lnTo>
                  <a:pt x="968476" y="2305491"/>
                </a:lnTo>
                <a:lnTo>
                  <a:pt x="925465" y="2290086"/>
                </a:lnTo>
                <a:lnTo>
                  <a:pt x="883102" y="2273357"/>
                </a:lnTo>
                <a:lnTo>
                  <a:pt x="841413" y="2255330"/>
                </a:lnTo>
                <a:lnTo>
                  <a:pt x="800422" y="2236030"/>
                </a:lnTo>
                <a:lnTo>
                  <a:pt x="760154" y="2215481"/>
                </a:lnTo>
                <a:lnTo>
                  <a:pt x="720635" y="2193708"/>
                </a:lnTo>
                <a:lnTo>
                  <a:pt x="681889" y="2170737"/>
                </a:lnTo>
                <a:lnTo>
                  <a:pt x="643941" y="2146593"/>
                </a:lnTo>
                <a:lnTo>
                  <a:pt x="606817" y="2121300"/>
                </a:lnTo>
                <a:lnTo>
                  <a:pt x="570542" y="2094884"/>
                </a:lnTo>
                <a:lnTo>
                  <a:pt x="535139" y="2067369"/>
                </a:lnTo>
                <a:lnTo>
                  <a:pt x="500636" y="2038781"/>
                </a:lnTo>
                <a:lnTo>
                  <a:pt x="467055" y="2009144"/>
                </a:lnTo>
                <a:lnTo>
                  <a:pt x="434423" y="1978484"/>
                </a:lnTo>
                <a:lnTo>
                  <a:pt x="402765" y="1946826"/>
                </a:lnTo>
                <a:lnTo>
                  <a:pt x="372105" y="1914194"/>
                </a:lnTo>
                <a:lnTo>
                  <a:pt x="342468" y="1880613"/>
                </a:lnTo>
                <a:lnTo>
                  <a:pt x="313880" y="1846110"/>
                </a:lnTo>
                <a:lnTo>
                  <a:pt x="286365" y="1810707"/>
                </a:lnTo>
                <a:lnTo>
                  <a:pt x="259949" y="1774432"/>
                </a:lnTo>
                <a:lnTo>
                  <a:pt x="234656" y="1737308"/>
                </a:lnTo>
                <a:lnTo>
                  <a:pt x="210512" y="1699360"/>
                </a:lnTo>
                <a:lnTo>
                  <a:pt x="187541" y="1660614"/>
                </a:lnTo>
                <a:lnTo>
                  <a:pt x="165768" y="1621095"/>
                </a:lnTo>
                <a:lnTo>
                  <a:pt x="145219" y="1580828"/>
                </a:lnTo>
                <a:lnTo>
                  <a:pt x="125919" y="1539836"/>
                </a:lnTo>
                <a:lnTo>
                  <a:pt x="107892" y="1498147"/>
                </a:lnTo>
                <a:lnTo>
                  <a:pt x="91163" y="1455784"/>
                </a:lnTo>
                <a:lnTo>
                  <a:pt x="75758" y="1412773"/>
                </a:lnTo>
                <a:lnTo>
                  <a:pt x="61702" y="1369138"/>
                </a:lnTo>
                <a:lnTo>
                  <a:pt x="49018" y="1324905"/>
                </a:lnTo>
                <a:lnTo>
                  <a:pt x="37734" y="1280099"/>
                </a:lnTo>
                <a:lnTo>
                  <a:pt x="27873" y="1234744"/>
                </a:lnTo>
                <a:lnTo>
                  <a:pt x="19460" y="1188866"/>
                </a:lnTo>
                <a:lnTo>
                  <a:pt x="12521" y="1142489"/>
                </a:lnTo>
                <a:lnTo>
                  <a:pt x="7080" y="1095639"/>
                </a:lnTo>
                <a:lnTo>
                  <a:pt x="3163" y="1048341"/>
                </a:lnTo>
                <a:lnTo>
                  <a:pt x="795" y="1000619"/>
                </a:lnTo>
                <a:lnTo>
                  <a:pt x="0" y="952499"/>
                </a:lnTo>
                <a:lnTo>
                  <a:pt x="795" y="904380"/>
                </a:lnTo>
                <a:lnTo>
                  <a:pt x="3163" y="856658"/>
                </a:lnTo>
                <a:lnTo>
                  <a:pt x="7080" y="809360"/>
                </a:lnTo>
                <a:lnTo>
                  <a:pt x="12521" y="762510"/>
                </a:lnTo>
                <a:lnTo>
                  <a:pt x="19460" y="716133"/>
                </a:lnTo>
                <a:lnTo>
                  <a:pt x="27873" y="670255"/>
                </a:lnTo>
                <a:lnTo>
                  <a:pt x="37734" y="624900"/>
                </a:lnTo>
                <a:lnTo>
                  <a:pt x="49018" y="580094"/>
                </a:lnTo>
                <a:lnTo>
                  <a:pt x="61702" y="535861"/>
                </a:lnTo>
                <a:lnTo>
                  <a:pt x="75758" y="492226"/>
                </a:lnTo>
                <a:lnTo>
                  <a:pt x="91163" y="449215"/>
                </a:lnTo>
                <a:lnTo>
                  <a:pt x="107892" y="406852"/>
                </a:lnTo>
                <a:lnTo>
                  <a:pt x="125919" y="365163"/>
                </a:lnTo>
                <a:lnTo>
                  <a:pt x="145219" y="324171"/>
                </a:lnTo>
                <a:lnTo>
                  <a:pt x="165768" y="283904"/>
                </a:lnTo>
                <a:lnTo>
                  <a:pt x="187541" y="244384"/>
                </a:lnTo>
                <a:lnTo>
                  <a:pt x="210512" y="205639"/>
                </a:lnTo>
                <a:lnTo>
                  <a:pt x="234656" y="167691"/>
                </a:lnTo>
                <a:lnTo>
                  <a:pt x="259949" y="130567"/>
                </a:lnTo>
                <a:lnTo>
                  <a:pt x="286365" y="94291"/>
                </a:lnTo>
                <a:lnTo>
                  <a:pt x="313880" y="58889"/>
                </a:lnTo>
                <a:lnTo>
                  <a:pt x="342468" y="24385"/>
                </a:lnTo>
                <a:lnTo>
                  <a:pt x="363990" y="0"/>
                </a:lnTo>
                <a:lnTo>
                  <a:pt x="2190750" y="0"/>
                </a:lnTo>
                <a:lnTo>
                  <a:pt x="2190750" y="2161105"/>
                </a:lnTo>
                <a:lnTo>
                  <a:pt x="2175610" y="2170737"/>
                </a:lnTo>
                <a:lnTo>
                  <a:pt x="2136864" y="2193708"/>
                </a:lnTo>
                <a:lnTo>
                  <a:pt x="2097345" y="2215481"/>
                </a:lnTo>
                <a:lnTo>
                  <a:pt x="2057077" y="2236030"/>
                </a:lnTo>
                <a:lnTo>
                  <a:pt x="2016086" y="2255330"/>
                </a:lnTo>
                <a:lnTo>
                  <a:pt x="1974397" y="2273357"/>
                </a:lnTo>
                <a:lnTo>
                  <a:pt x="1932034" y="2290086"/>
                </a:lnTo>
                <a:lnTo>
                  <a:pt x="1889023" y="2305491"/>
                </a:lnTo>
                <a:lnTo>
                  <a:pt x="1845388" y="2319547"/>
                </a:lnTo>
                <a:lnTo>
                  <a:pt x="1801155" y="2332231"/>
                </a:lnTo>
                <a:lnTo>
                  <a:pt x="1756349" y="2343515"/>
                </a:lnTo>
                <a:lnTo>
                  <a:pt x="1710994" y="2353376"/>
                </a:lnTo>
                <a:lnTo>
                  <a:pt x="1665116" y="2361789"/>
                </a:lnTo>
                <a:lnTo>
                  <a:pt x="1618739" y="2368728"/>
                </a:lnTo>
                <a:lnTo>
                  <a:pt x="1571889" y="2374169"/>
                </a:lnTo>
                <a:lnTo>
                  <a:pt x="1524591" y="2378086"/>
                </a:lnTo>
                <a:lnTo>
                  <a:pt x="1476869" y="2380454"/>
                </a:lnTo>
                <a:lnTo>
                  <a:pt x="1428749" y="2381249"/>
                </a:lnTo>
                <a:close/>
              </a:path>
            </a:pathLst>
          </a:custGeom>
          <a:solidFill>
            <a:srgbClr val="3B82F6">
              <a:alpha val="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3809999"/>
            <a:ext cx="2857500" cy="3048000"/>
          </a:xfrm>
          <a:custGeom>
            <a:avLst/>
            <a:gdLst/>
            <a:ahLst/>
            <a:cxnLst/>
            <a:rect l="l" t="t" r="r" b="b"/>
            <a:pathLst>
              <a:path w="2857500" h="3048000">
                <a:moveTo>
                  <a:pt x="2476473" y="3047999"/>
                </a:moveTo>
                <a:lnTo>
                  <a:pt x="0" y="3047999"/>
                </a:lnTo>
                <a:lnTo>
                  <a:pt x="0" y="255008"/>
                </a:lnTo>
                <a:lnTo>
                  <a:pt x="56949" y="223200"/>
                </a:lnTo>
                <a:lnTo>
                  <a:pt x="97276" y="202297"/>
                </a:lnTo>
                <a:lnTo>
                  <a:pt x="138156" y="182334"/>
                </a:lnTo>
                <a:lnTo>
                  <a:pt x="179576" y="163326"/>
                </a:lnTo>
                <a:lnTo>
                  <a:pt x="221523" y="145285"/>
                </a:lnTo>
                <a:lnTo>
                  <a:pt x="263980" y="128228"/>
                </a:lnTo>
                <a:lnTo>
                  <a:pt x="306935" y="112167"/>
                </a:lnTo>
                <a:lnTo>
                  <a:pt x="350372" y="97118"/>
                </a:lnTo>
                <a:lnTo>
                  <a:pt x="394278" y="83094"/>
                </a:lnTo>
                <a:lnTo>
                  <a:pt x="438638" y="70110"/>
                </a:lnTo>
                <a:lnTo>
                  <a:pt x="483439" y="58180"/>
                </a:lnTo>
                <a:lnTo>
                  <a:pt x="528665" y="47318"/>
                </a:lnTo>
                <a:lnTo>
                  <a:pt x="574302" y="37540"/>
                </a:lnTo>
                <a:lnTo>
                  <a:pt x="620337" y="28858"/>
                </a:lnTo>
                <a:lnTo>
                  <a:pt x="666754" y="21287"/>
                </a:lnTo>
                <a:lnTo>
                  <a:pt x="713540" y="14842"/>
                </a:lnTo>
                <a:lnTo>
                  <a:pt x="760681" y="9537"/>
                </a:lnTo>
                <a:lnTo>
                  <a:pt x="808161" y="5386"/>
                </a:lnTo>
                <a:lnTo>
                  <a:pt x="855967" y="2403"/>
                </a:lnTo>
                <a:lnTo>
                  <a:pt x="904085" y="603"/>
                </a:lnTo>
                <a:lnTo>
                  <a:pt x="952499" y="0"/>
                </a:lnTo>
                <a:lnTo>
                  <a:pt x="998101" y="603"/>
                </a:lnTo>
                <a:lnTo>
                  <a:pt x="1001334" y="603"/>
                </a:lnTo>
                <a:lnTo>
                  <a:pt x="1053239" y="2662"/>
                </a:lnTo>
                <a:lnTo>
                  <a:pt x="1103343" y="5976"/>
                </a:lnTo>
                <a:lnTo>
                  <a:pt x="1153238" y="10599"/>
                </a:lnTo>
                <a:lnTo>
                  <a:pt x="1202900" y="16520"/>
                </a:lnTo>
                <a:lnTo>
                  <a:pt x="1252306" y="23731"/>
                </a:lnTo>
                <a:lnTo>
                  <a:pt x="1301432" y="32220"/>
                </a:lnTo>
                <a:lnTo>
                  <a:pt x="1350254" y="41979"/>
                </a:lnTo>
                <a:lnTo>
                  <a:pt x="1398748" y="52998"/>
                </a:lnTo>
                <a:lnTo>
                  <a:pt x="1446891" y="65266"/>
                </a:lnTo>
                <a:lnTo>
                  <a:pt x="1494660" y="78774"/>
                </a:lnTo>
                <a:lnTo>
                  <a:pt x="1542030" y="93512"/>
                </a:lnTo>
                <a:lnTo>
                  <a:pt x="1588977" y="109470"/>
                </a:lnTo>
                <a:lnTo>
                  <a:pt x="1635479" y="126639"/>
                </a:lnTo>
                <a:lnTo>
                  <a:pt x="1681511" y="145009"/>
                </a:lnTo>
                <a:lnTo>
                  <a:pt x="1727050" y="164569"/>
                </a:lnTo>
                <a:lnTo>
                  <a:pt x="1772072" y="185311"/>
                </a:lnTo>
                <a:lnTo>
                  <a:pt x="1816554" y="207224"/>
                </a:lnTo>
                <a:lnTo>
                  <a:pt x="1860471" y="230298"/>
                </a:lnTo>
                <a:lnTo>
                  <a:pt x="1903800" y="254524"/>
                </a:lnTo>
                <a:lnTo>
                  <a:pt x="1946517" y="279891"/>
                </a:lnTo>
                <a:lnTo>
                  <a:pt x="1988599" y="306391"/>
                </a:lnTo>
                <a:lnTo>
                  <a:pt x="2030022" y="334012"/>
                </a:lnTo>
                <a:lnTo>
                  <a:pt x="2070762" y="362747"/>
                </a:lnTo>
                <a:lnTo>
                  <a:pt x="2110796" y="392583"/>
                </a:lnTo>
                <a:lnTo>
                  <a:pt x="2150099" y="423513"/>
                </a:lnTo>
                <a:lnTo>
                  <a:pt x="2188649" y="455525"/>
                </a:lnTo>
                <a:lnTo>
                  <a:pt x="2226421" y="488610"/>
                </a:lnTo>
                <a:lnTo>
                  <a:pt x="2263392" y="522759"/>
                </a:lnTo>
                <a:lnTo>
                  <a:pt x="2299538" y="557961"/>
                </a:lnTo>
                <a:lnTo>
                  <a:pt x="2334740" y="594107"/>
                </a:lnTo>
                <a:lnTo>
                  <a:pt x="2368889" y="631078"/>
                </a:lnTo>
                <a:lnTo>
                  <a:pt x="2401974" y="668850"/>
                </a:lnTo>
                <a:lnTo>
                  <a:pt x="2433987" y="707400"/>
                </a:lnTo>
                <a:lnTo>
                  <a:pt x="2464916" y="746703"/>
                </a:lnTo>
                <a:lnTo>
                  <a:pt x="2494753" y="786737"/>
                </a:lnTo>
                <a:lnTo>
                  <a:pt x="2523487" y="827477"/>
                </a:lnTo>
                <a:lnTo>
                  <a:pt x="2551108" y="868900"/>
                </a:lnTo>
                <a:lnTo>
                  <a:pt x="2577608" y="910982"/>
                </a:lnTo>
                <a:lnTo>
                  <a:pt x="2602975" y="953699"/>
                </a:lnTo>
                <a:lnTo>
                  <a:pt x="2627201" y="997028"/>
                </a:lnTo>
                <a:lnTo>
                  <a:pt x="2650275" y="1040945"/>
                </a:lnTo>
                <a:lnTo>
                  <a:pt x="2672188" y="1085426"/>
                </a:lnTo>
                <a:lnTo>
                  <a:pt x="2692930" y="1130449"/>
                </a:lnTo>
                <a:lnTo>
                  <a:pt x="2712490" y="1175987"/>
                </a:lnTo>
                <a:lnTo>
                  <a:pt x="2730860" y="1222020"/>
                </a:lnTo>
                <a:lnTo>
                  <a:pt x="2748029" y="1268522"/>
                </a:lnTo>
                <a:lnTo>
                  <a:pt x="2763987" y="1315469"/>
                </a:lnTo>
                <a:lnTo>
                  <a:pt x="2778725" y="1362839"/>
                </a:lnTo>
                <a:lnTo>
                  <a:pt x="2792233" y="1410608"/>
                </a:lnTo>
                <a:lnTo>
                  <a:pt x="2804501" y="1458751"/>
                </a:lnTo>
                <a:lnTo>
                  <a:pt x="2815520" y="1507245"/>
                </a:lnTo>
                <a:lnTo>
                  <a:pt x="2825279" y="1556067"/>
                </a:lnTo>
                <a:lnTo>
                  <a:pt x="2833768" y="1605193"/>
                </a:lnTo>
                <a:lnTo>
                  <a:pt x="2840978" y="1654599"/>
                </a:lnTo>
                <a:lnTo>
                  <a:pt x="2846900" y="1704261"/>
                </a:lnTo>
                <a:lnTo>
                  <a:pt x="2851522" y="1754156"/>
                </a:lnTo>
                <a:lnTo>
                  <a:pt x="2854836" y="1804259"/>
                </a:lnTo>
                <a:lnTo>
                  <a:pt x="2856832" y="1854549"/>
                </a:lnTo>
                <a:lnTo>
                  <a:pt x="2857499" y="1904999"/>
                </a:lnTo>
                <a:lnTo>
                  <a:pt x="2856896" y="1953414"/>
                </a:lnTo>
                <a:lnTo>
                  <a:pt x="2855096" y="2001532"/>
                </a:lnTo>
                <a:lnTo>
                  <a:pt x="2852113" y="2049338"/>
                </a:lnTo>
                <a:lnTo>
                  <a:pt x="2847962" y="2096818"/>
                </a:lnTo>
                <a:lnTo>
                  <a:pt x="2842657" y="2143959"/>
                </a:lnTo>
                <a:lnTo>
                  <a:pt x="2836212" y="2190745"/>
                </a:lnTo>
                <a:lnTo>
                  <a:pt x="2828641" y="2237162"/>
                </a:lnTo>
                <a:lnTo>
                  <a:pt x="2819959" y="2283197"/>
                </a:lnTo>
                <a:lnTo>
                  <a:pt x="2810180" y="2328834"/>
                </a:lnTo>
                <a:lnTo>
                  <a:pt x="2799319" y="2374060"/>
                </a:lnTo>
                <a:lnTo>
                  <a:pt x="2787389" y="2418860"/>
                </a:lnTo>
                <a:lnTo>
                  <a:pt x="2774405" y="2463221"/>
                </a:lnTo>
                <a:lnTo>
                  <a:pt x="2760381" y="2507127"/>
                </a:lnTo>
                <a:lnTo>
                  <a:pt x="2745332" y="2550564"/>
                </a:lnTo>
                <a:lnTo>
                  <a:pt x="2729271" y="2593519"/>
                </a:lnTo>
                <a:lnTo>
                  <a:pt x="2712214" y="2635976"/>
                </a:lnTo>
                <a:lnTo>
                  <a:pt x="2694173" y="2677923"/>
                </a:lnTo>
                <a:lnTo>
                  <a:pt x="2675165" y="2719343"/>
                </a:lnTo>
                <a:lnTo>
                  <a:pt x="2655202" y="2760223"/>
                </a:lnTo>
                <a:lnTo>
                  <a:pt x="2634299" y="2800550"/>
                </a:lnTo>
                <a:lnTo>
                  <a:pt x="2612471" y="2840307"/>
                </a:lnTo>
                <a:lnTo>
                  <a:pt x="2589731" y="2879482"/>
                </a:lnTo>
                <a:lnTo>
                  <a:pt x="2566094" y="2918060"/>
                </a:lnTo>
                <a:lnTo>
                  <a:pt x="2541575" y="2956026"/>
                </a:lnTo>
                <a:lnTo>
                  <a:pt x="2516187" y="2993367"/>
                </a:lnTo>
                <a:lnTo>
                  <a:pt x="2489945" y="3030068"/>
                </a:lnTo>
                <a:lnTo>
                  <a:pt x="2476473" y="3047999"/>
                </a:lnTo>
                <a:close/>
              </a:path>
            </a:pathLst>
          </a:custGeom>
          <a:solidFill>
            <a:srgbClr val="1E398A">
              <a:alpha val="2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001250" y="0"/>
            <a:ext cx="2190750" cy="2381250"/>
          </a:xfrm>
          <a:custGeom>
            <a:avLst/>
            <a:gdLst/>
            <a:ahLst/>
            <a:cxnLst/>
            <a:rect l="l" t="t" r="r" b="b"/>
            <a:pathLst>
              <a:path w="2190750" h="2381250">
                <a:moveTo>
                  <a:pt x="1428749" y="2381249"/>
                </a:moveTo>
                <a:lnTo>
                  <a:pt x="1380630" y="2380454"/>
                </a:lnTo>
                <a:lnTo>
                  <a:pt x="1332908" y="2378086"/>
                </a:lnTo>
                <a:lnTo>
                  <a:pt x="1285610" y="2374169"/>
                </a:lnTo>
                <a:lnTo>
                  <a:pt x="1238760" y="2368728"/>
                </a:lnTo>
                <a:lnTo>
                  <a:pt x="1192383" y="2361789"/>
                </a:lnTo>
                <a:lnTo>
                  <a:pt x="1146505" y="2353376"/>
                </a:lnTo>
                <a:lnTo>
                  <a:pt x="1101150" y="2343515"/>
                </a:lnTo>
                <a:lnTo>
                  <a:pt x="1056344" y="2332231"/>
                </a:lnTo>
                <a:lnTo>
                  <a:pt x="1012111" y="2319547"/>
                </a:lnTo>
                <a:lnTo>
                  <a:pt x="968476" y="2305491"/>
                </a:lnTo>
                <a:lnTo>
                  <a:pt x="925465" y="2290086"/>
                </a:lnTo>
                <a:lnTo>
                  <a:pt x="883102" y="2273357"/>
                </a:lnTo>
                <a:lnTo>
                  <a:pt x="841413" y="2255330"/>
                </a:lnTo>
                <a:lnTo>
                  <a:pt x="800422" y="2236030"/>
                </a:lnTo>
                <a:lnTo>
                  <a:pt x="760154" y="2215481"/>
                </a:lnTo>
                <a:lnTo>
                  <a:pt x="720635" y="2193708"/>
                </a:lnTo>
                <a:lnTo>
                  <a:pt x="681889" y="2170737"/>
                </a:lnTo>
                <a:lnTo>
                  <a:pt x="643941" y="2146593"/>
                </a:lnTo>
                <a:lnTo>
                  <a:pt x="606817" y="2121300"/>
                </a:lnTo>
                <a:lnTo>
                  <a:pt x="570542" y="2094884"/>
                </a:lnTo>
                <a:lnTo>
                  <a:pt x="535139" y="2067369"/>
                </a:lnTo>
                <a:lnTo>
                  <a:pt x="500636" y="2038781"/>
                </a:lnTo>
                <a:lnTo>
                  <a:pt x="467055" y="2009144"/>
                </a:lnTo>
                <a:lnTo>
                  <a:pt x="434423" y="1978484"/>
                </a:lnTo>
                <a:lnTo>
                  <a:pt x="402765" y="1946826"/>
                </a:lnTo>
                <a:lnTo>
                  <a:pt x="372105" y="1914194"/>
                </a:lnTo>
                <a:lnTo>
                  <a:pt x="342468" y="1880613"/>
                </a:lnTo>
                <a:lnTo>
                  <a:pt x="313880" y="1846110"/>
                </a:lnTo>
                <a:lnTo>
                  <a:pt x="286365" y="1810707"/>
                </a:lnTo>
                <a:lnTo>
                  <a:pt x="259949" y="1774432"/>
                </a:lnTo>
                <a:lnTo>
                  <a:pt x="234656" y="1737308"/>
                </a:lnTo>
                <a:lnTo>
                  <a:pt x="210512" y="1699360"/>
                </a:lnTo>
                <a:lnTo>
                  <a:pt x="187541" y="1660614"/>
                </a:lnTo>
                <a:lnTo>
                  <a:pt x="165768" y="1621095"/>
                </a:lnTo>
                <a:lnTo>
                  <a:pt x="145219" y="1580828"/>
                </a:lnTo>
                <a:lnTo>
                  <a:pt x="125919" y="1539836"/>
                </a:lnTo>
                <a:lnTo>
                  <a:pt x="107892" y="1498147"/>
                </a:lnTo>
                <a:lnTo>
                  <a:pt x="91163" y="1455784"/>
                </a:lnTo>
                <a:lnTo>
                  <a:pt x="75758" y="1412773"/>
                </a:lnTo>
                <a:lnTo>
                  <a:pt x="61702" y="1369138"/>
                </a:lnTo>
                <a:lnTo>
                  <a:pt x="49018" y="1324905"/>
                </a:lnTo>
                <a:lnTo>
                  <a:pt x="37734" y="1280099"/>
                </a:lnTo>
                <a:lnTo>
                  <a:pt x="27873" y="1234744"/>
                </a:lnTo>
                <a:lnTo>
                  <a:pt x="19460" y="1188866"/>
                </a:lnTo>
                <a:lnTo>
                  <a:pt x="12521" y="1142489"/>
                </a:lnTo>
                <a:lnTo>
                  <a:pt x="7080" y="1095639"/>
                </a:lnTo>
                <a:lnTo>
                  <a:pt x="3163" y="1048341"/>
                </a:lnTo>
                <a:lnTo>
                  <a:pt x="795" y="1000619"/>
                </a:lnTo>
                <a:lnTo>
                  <a:pt x="0" y="952499"/>
                </a:lnTo>
                <a:lnTo>
                  <a:pt x="795" y="904380"/>
                </a:lnTo>
                <a:lnTo>
                  <a:pt x="3163" y="856658"/>
                </a:lnTo>
                <a:lnTo>
                  <a:pt x="7080" y="809360"/>
                </a:lnTo>
                <a:lnTo>
                  <a:pt x="12521" y="762510"/>
                </a:lnTo>
                <a:lnTo>
                  <a:pt x="19460" y="716133"/>
                </a:lnTo>
                <a:lnTo>
                  <a:pt x="27873" y="670255"/>
                </a:lnTo>
                <a:lnTo>
                  <a:pt x="37734" y="624900"/>
                </a:lnTo>
                <a:lnTo>
                  <a:pt x="49018" y="580094"/>
                </a:lnTo>
                <a:lnTo>
                  <a:pt x="61702" y="535861"/>
                </a:lnTo>
                <a:lnTo>
                  <a:pt x="75758" y="492226"/>
                </a:lnTo>
                <a:lnTo>
                  <a:pt x="91163" y="449215"/>
                </a:lnTo>
                <a:lnTo>
                  <a:pt x="107892" y="406852"/>
                </a:lnTo>
                <a:lnTo>
                  <a:pt x="125919" y="365163"/>
                </a:lnTo>
                <a:lnTo>
                  <a:pt x="145219" y="324171"/>
                </a:lnTo>
                <a:lnTo>
                  <a:pt x="165768" y="283904"/>
                </a:lnTo>
                <a:lnTo>
                  <a:pt x="187541" y="244384"/>
                </a:lnTo>
                <a:lnTo>
                  <a:pt x="210512" y="205639"/>
                </a:lnTo>
                <a:lnTo>
                  <a:pt x="234656" y="167691"/>
                </a:lnTo>
                <a:lnTo>
                  <a:pt x="259949" y="130567"/>
                </a:lnTo>
                <a:lnTo>
                  <a:pt x="286365" y="94291"/>
                </a:lnTo>
                <a:lnTo>
                  <a:pt x="313880" y="58889"/>
                </a:lnTo>
                <a:lnTo>
                  <a:pt x="342468" y="24385"/>
                </a:lnTo>
                <a:lnTo>
                  <a:pt x="363990" y="0"/>
                </a:lnTo>
                <a:lnTo>
                  <a:pt x="2190750" y="0"/>
                </a:lnTo>
                <a:lnTo>
                  <a:pt x="2190750" y="2161105"/>
                </a:lnTo>
                <a:lnTo>
                  <a:pt x="2175610" y="2170737"/>
                </a:lnTo>
                <a:lnTo>
                  <a:pt x="2136864" y="2193708"/>
                </a:lnTo>
                <a:lnTo>
                  <a:pt x="2097345" y="2215481"/>
                </a:lnTo>
                <a:lnTo>
                  <a:pt x="2057077" y="2236030"/>
                </a:lnTo>
                <a:lnTo>
                  <a:pt x="2016086" y="2255330"/>
                </a:lnTo>
                <a:lnTo>
                  <a:pt x="1974397" y="2273357"/>
                </a:lnTo>
                <a:lnTo>
                  <a:pt x="1932034" y="2290086"/>
                </a:lnTo>
                <a:lnTo>
                  <a:pt x="1889023" y="2305491"/>
                </a:lnTo>
                <a:lnTo>
                  <a:pt x="1845388" y="2319547"/>
                </a:lnTo>
                <a:lnTo>
                  <a:pt x="1801155" y="2332231"/>
                </a:lnTo>
                <a:lnTo>
                  <a:pt x="1756349" y="2343515"/>
                </a:lnTo>
                <a:lnTo>
                  <a:pt x="1710994" y="2353376"/>
                </a:lnTo>
                <a:lnTo>
                  <a:pt x="1665116" y="2361789"/>
                </a:lnTo>
                <a:lnTo>
                  <a:pt x="1618739" y="2368728"/>
                </a:lnTo>
                <a:lnTo>
                  <a:pt x="1571889" y="2374169"/>
                </a:lnTo>
                <a:lnTo>
                  <a:pt x="1524591" y="2378086"/>
                </a:lnTo>
                <a:lnTo>
                  <a:pt x="1476869" y="2380454"/>
                </a:lnTo>
                <a:lnTo>
                  <a:pt x="1428749" y="2381249"/>
                </a:lnTo>
                <a:close/>
              </a:path>
            </a:pathLst>
          </a:custGeom>
          <a:solidFill>
            <a:srgbClr val="3B82F6">
              <a:alpha val="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3809999"/>
            <a:ext cx="2857500" cy="3048000"/>
          </a:xfrm>
          <a:custGeom>
            <a:avLst/>
            <a:gdLst/>
            <a:ahLst/>
            <a:cxnLst/>
            <a:rect l="l" t="t" r="r" b="b"/>
            <a:pathLst>
              <a:path w="2857500" h="3048000">
                <a:moveTo>
                  <a:pt x="2476473" y="3047999"/>
                </a:moveTo>
                <a:lnTo>
                  <a:pt x="0" y="3047999"/>
                </a:lnTo>
                <a:lnTo>
                  <a:pt x="0" y="255008"/>
                </a:lnTo>
                <a:lnTo>
                  <a:pt x="56949" y="223200"/>
                </a:lnTo>
                <a:lnTo>
                  <a:pt x="97276" y="202297"/>
                </a:lnTo>
                <a:lnTo>
                  <a:pt x="138156" y="182334"/>
                </a:lnTo>
                <a:lnTo>
                  <a:pt x="179576" y="163326"/>
                </a:lnTo>
                <a:lnTo>
                  <a:pt x="221523" y="145285"/>
                </a:lnTo>
                <a:lnTo>
                  <a:pt x="263980" y="128228"/>
                </a:lnTo>
                <a:lnTo>
                  <a:pt x="306935" y="112167"/>
                </a:lnTo>
                <a:lnTo>
                  <a:pt x="350372" y="97118"/>
                </a:lnTo>
                <a:lnTo>
                  <a:pt x="394278" y="83094"/>
                </a:lnTo>
                <a:lnTo>
                  <a:pt x="438638" y="70110"/>
                </a:lnTo>
                <a:lnTo>
                  <a:pt x="483439" y="58180"/>
                </a:lnTo>
                <a:lnTo>
                  <a:pt x="528665" y="47318"/>
                </a:lnTo>
                <a:lnTo>
                  <a:pt x="574302" y="37540"/>
                </a:lnTo>
                <a:lnTo>
                  <a:pt x="620337" y="28858"/>
                </a:lnTo>
                <a:lnTo>
                  <a:pt x="666754" y="21287"/>
                </a:lnTo>
                <a:lnTo>
                  <a:pt x="713540" y="14842"/>
                </a:lnTo>
                <a:lnTo>
                  <a:pt x="760681" y="9537"/>
                </a:lnTo>
                <a:lnTo>
                  <a:pt x="808161" y="5386"/>
                </a:lnTo>
                <a:lnTo>
                  <a:pt x="855967" y="2403"/>
                </a:lnTo>
                <a:lnTo>
                  <a:pt x="904085" y="603"/>
                </a:lnTo>
                <a:lnTo>
                  <a:pt x="952499" y="0"/>
                </a:lnTo>
                <a:lnTo>
                  <a:pt x="998101" y="603"/>
                </a:lnTo>
                <a:lnTo>
                  <a:pt x="1001334" y="603"/>
                </a:lnTo>
                <a:lnTo>
                  <a:pt x="1053239" y="2662"/>
                </a:lnTo>
                <a:lnTo>
                  <a:pt x="1103343" y="5976"/>
                </a:lnTo>
                <a:lnTo>
                  <a:pt x="1153238" y="10599"/>
                </a:lnTo>
                <a:lnTo>
                  <a:pt x="1202900" y="16520"/>
                </a:lnTo>
                <a:lnTo>
                  <a:pt x="1252306" y="23731"/>
                </a:lnTo>
                <a:lnTo>
                  <a:pt x="1301432" y="32220"/>
                </a:lnTo>
                <a:lnTo>
                  <a:pt x="1350254" y="41979"/>
                </a:lnTo>
                <a:lnTo>
                  <a:pt x="1398748" y="52998"/>
                </a:lnTo>
                <a:lnTo>
                  <a:pt x="1446891" y="65266"/>
                </a:lnTo>
                <a:lnTo>
                  <a:pt x="1494660" y="78774"/>
                </a:lnTo>
                <a:lnTo>
                  <a:pt x="1542030" y="93512"/>
                </a:lnTo>
                <a:lnTo>
                  <a:pt x="1588977" y="109470"/>
                </a:lnTo>
                <a:lnTo>
                  <a:pt x="1635479" y="126639"/>
                </a:lnTo>
                <a:lnTo>
                  <a:pt x="1681511" y="145009"/>
                </a:lnTo>
                <a:lnTo>
                  <a:pt x="1727050" y="164569"/>
                </a:lnTo>
                <a:lnTo>
                  <a:pt x="1772072" y="185311"/>
                </a:lnTo>
                <a:lnTo>
                  <a:pt x="1816554" y="207224"/>
                </a:lnTo>
                <a:lnTo>
                  <a:pt x="1860471" y="230298"/>
                </a:lnTo>
                <a:lnTo>
                  <a:pt x="1903800" y="254524"/>
                </a:lnTo>
                <a:lnTo>
                  <a:pt x="1946517" y="279891"/>
                </a:lnTo>
                <a:lnTo>
                  <a:pt x="1988599" y="306391"/>
                </a:lnTo>
                <a:lnTo>
                  <a:pt x="2030022" y="334012"/>
                </a:lnTo>
                <a:lnTo>
                  <a:pt x="2070762" y="362747"/>
                </a:lnTo>
                <a:lnTo>
                  <a:pt x="2110796" y="392583"/>
                </a:lnTo>
                <a:lnTo>
                  <a:pt x="2150099" y="423513"/>
                </a:lnTo>
                <a:lnTo>
                  <a:pt x="2188649" y="455525"/>
                </a:lnTo>
                <a:lnTo>
                  <a:pt x="2226421" y="488610"/>
                </a:lnTo>
                <a:lnTo>
                  <a:pt x="2263392" y="522759"/>
                </a:lnTo>
                <a:lnTo>
                  <a:pt x="2299538" y="557961"/>
                </a:lnTo>
                <a:lnTo>
                  <a:pt x="2334740" y="594107"/>
                </a:lnTo>
                <a:lnTo>
                  <a:pt x="2368889" y="631078"/>
                </a:lnTo>
                <a:lnTo>
                  <a:pt x="2401974" y="668850"/>
                </a:lnTo>
                <a:lnTo>
                  <a:pt x="2433987" y="707400"/>
                </a:lnTo>
                <a:lnTo>
                  <a:pt x="2464916" y="746703"/>
                </a:lnTo>
                <a:lnTo>
                  <a:pt x="2494753" y="786737"/>
                </a:lnTo>
                <a:lnTo>
                  <a:pt x="2523487" y="827477"/>
                </a:lnTo>
                <a:lnTo>
                  <a:pt x="2551108" y="868900"/>
                </a:lnTo>
                <a:lnTo>
                  <a:pt x="2577608" y="910982"/>
                </a:lnTo>
                <a:lnTo>
                  <a:pt x="2602975" y="953699"/>
                </a:lnTo>
                <a:lnTo>
                  <a:pt x="2627201" y="997028"/>
                </a:lnTo>
                <a:lnTo>
                  <a:pt x="2650275" y="1040945"/>
                </a:lnTo>
                <a:lnTo>
                  <a:pt x="2672188" y="1085426"/>
                </a:lnTo>
                <a:lnTo>
                  <a:pt x="2692930" y="1130449"/>
                </a:lnTo>
                <a:lnTo>
                  <a:pt x="2712490" y="1175987"/>
                </a:lnTo>
                <a:lnTo>
                  <a:pt x="2730860" y="1222020"/>
                </a:lnTo>
                <a:lnTo>
                  <a:pt x="2748029" y="1268522"/>
                </a:lnTo>
                <a:lnTo>
                  <a:pt x="2763987" y="1315469"/>
                </a:lnTo>
                <a:lnTo>
                  <a:pt x="2778725" y="1362839"/>
                </a:lnTo>
                <a:lnTo>
                  <a:pt x="2792233" y="1410608"/>
                </a:lnTo>
                <a:lnTo>
                  <a:pt x="2804501" y="1458751"/>
                </a:lnTo>
                <a:lnTo>
                  <a:pt x="2815520" y="1507245"/>
                </a:lnTo>
                <a:lnTo>
                  <a:pt x="2825279" y="1556067"/>
                </a:lnTo>
                <a:lnTo>
                  <a:pt x="2833768" y="1605193"/>
                </a:lnTo>
                <a:lnTo>
                  <a:pt x="2840978" y="1654599"/>
                </a:lnTo>
                <a:lnTo>
                  <a:pt x="2846900" y="1704261"/>
                </a:lnTo>
                <a:lnTo>
                  <a:pt x="2851522" y="1754156"/>
                </a:lnTo>
                <a:lnTo>
                  <a:pt x="2854836" y="1804259"/>
                </a:lnTo>
                <a:lnTo>
                  <a:pt x="2856832" y="1854549"/>
                </a:lnTo>
                <a:lnTo>
                  <a:pt x="2857499" y="1904999"/>
                </a:lnTo>
                <a:lnTo>
                  <a:pt x="2856896" y="1953414"/>
                </a:lnTo>
                <a:lnTo>
                  <a:pt x="2855096" y="2001532"/>
                </a:lnTo>
                <a:lnTo>
                  <a:pt x="2852113" y="2049338"/>
                </a:lnTo>
                <a:lnTo>
                  <a:pt x="2847962" y="2096818"/>
                </a:lnTo>
                <a:lnTo>
                  <a:pt x="2842657" y="2143959"/>
                </a:lnTo>
                <a:lnTo>
                  <a:pt x="2836212" y="2190745"/>
                </a:lnTo>
                <a:lnTo>
                  <a:pt x="2828641" y="2237162"/>
                </a:lnTo>
                <a:lnTo>
                  <a:pt x="2819959" y="2283197"/>
                </a:lnTo>
                <a:lnTo>
                  <a:pt x="2810180" y="2328834"/>
                </a:lnTo>
                <a:lnTo>
                  <a:pt x="2799319" y="2374060"/>
                </a:lnTo>
                <a:lnTo>
                  <a:pt x="2787389" y="2418860"/>
                </a:lnTo>
                <a:lnTo>
                  <a:pt x="2774405" y="2463221"/>
                </a:lnTo>
                <a:lnTo>
                  <a:pt x="2760381" y="2507127"/>
                </a:lnTo>
                <a:lnTo>
                  <a:pt x="2745332" y="2550564"/>
                </a:lnTo>
                <a:lnTo>
                  <a:pt x="2729271" y="2593519"/>
                </a:lnTo>
                <a:lnTo>
                  <a:pt x="2712214" y="2635976"/>
                </a:lnTo>
                <a:lnTo>
                  <a:pt x="2694173" y="2677923"/>
                </a:lnTo>
                <a:lnTo>
                  <a:pt x="2675165" y="2719343"/>
                </a:lnTo>
                <a:lnTo>
                  <a:pt x="2655202" y="2760223"/>
                </a:lnTo>
                <a:lnTo>
                  <a:pt x="2634299" y="2800550"/>
                </a:lnTo>
                <a:lnTo>
                  <a:pt x="2612471" y="2840307"/>
                </a:lnTo>
                <a:lnTo>
                  <a:pt x="2589731" y="2879482"/>
                </a:lnTo>
                <a:lnTo>
                  <a:pt x="2566094" y="2918060"/>
                </a:lnTo>
                <a:lnTo>
                  <a:pt x="2541575" y="2956026"/>
                </a:lnTo>
                <a:lnTo>
                  <a:pt x="2516187" y="2993367"/>
                </a:lnTo>
                <a:lnTo>
                  <a:pt x="2489945" y="3030068"/>
                </a:lnTo>
                <a:lnTo>
                  <a:pt x="2476473" y="3047999"/>
                </a:lnTo>
                <a:close/>
              </a:path>
            </a:pathLst>
          </a:custGeom>
          <a:solidFill>
            <a:srgbClr val="1E398A">
              <a:alpha val="2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62000" y="2095500"/>
            <a:ext cx="5048885" cy="1809750"/>
          </a:xfrm>
          <a:custGeom>
            <a:avLst/>
            <a:gdLst/>
            <a:ahLst/>
            <a:cxnLst/>
            <a:rect l="l" t="t" r="r" b="b"/>
            <a:pathLst>
              <a:path w="5048885" h="1809750">
                <a:moveTo>
                  <a:pt x="4857921" y="1809599"/>
                </a:moveTo>
                <a:lnTo>
                  <a:pt x="190478" y="1809599"/>
                </a:lnTo>
                <a:lnTo>
                  <a:pt x="146803" y="1804569"/>
                </a:lnTo>
                <a:lnTo>
                  <a:pt x="106710" y="1790239"/>
                </a:lnTo>
                <a:lnTo>
                  <a:pt x="71343" y="1767754"/>
                </a:lnTo>
                <a:lnTo>
                  <a:pt x="41846" y="1738256"/>
                </a:lnTo>
                <a:lnTo>
                  <a:pt x="19360" y="1702889"/>
                </a:lnTo>
                <a:lnTo>
                  <a:pt x="5030" y="1662796"/>
                </a:lnTo>
                <a:lnTo>
                  <a:pt x="0" y="1619121"/>
                </a:lnTo>
                <a:lnTo>
                  <a:pt x="0" y="190478"/>
                </a:lnTo>
                <a:lnTo>
                  <a:pt x="5030" y="146803"/>
                </a:lnTo>
                <a:lnTo>
                  <a:pt x="19360" y="106710"/>
                </a:lnTo>
                <a:lnTo>
                  <a:pt x="41846" y="71343"/>
                </a:lnTo>
                <a:lnTo>
                  <a:pt x="71343" y="41845"/>
                </a:lnTo>
                <a:lnTo>
                  <a:pt x="106710" y="19360"/>
                </a:lnTo>
                <a:lnTo>
                  <a:pt x="146803" y="5030"/>
                </a:lnTo>
                <a:lnTo>
                  <a:pt x="190478" y="0"/>
                </a:lnTo>
                <a:lnTo>
                  <a:pt x="4857921" y="0"/>
                </a:lnTo>
                <a:lnTo>
                  <a:pt x="4930814" y="14499"/>
                </a:lnTo>
                <a:lnTo>
                  <a:pt x="4992609" y="55789"/>
                </a:lnTo>
                <a:lnTo>
                  <a:pt x="5033900" y="117585"/>
                </a:lnTo>
                <a:lnTo>
                  <a:pt x="5048399" y="190478"/>
                </a:lnTo>
                <a:lnTo>
                  <a:pt x="5048399" y="1619121"/>
                </a:lnTo>
                <a:lnTo>
                  <a:pt x="5043369" y="1662796"/>
                </a:lnTo>
                <a:lnTo>
                  <a:pt x="5029039" y="1702889"/>
                </a:lnTo>
                <a:lnTo>
                  <a:pt x="5006554" y="1738256"/>
                </a:lnTo>
                <a:lnTo>
                  <a:pt x="4977056" y="1767754"/>
                </a:lnTo>
                <a:lnTo>
                  <a:pt x="4941689" y="1790239"/>
                </a:lnTo>
                <a:lnTo>
                  <a:pt x="4901596" y="1804569"/>
                </a:lnTo>
                <a:lnTo>
                  <a:pt x="4857921" y="1809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62000" y="2095500"/>
            <a:ext cx="5048885" cy="1809750"/>
          </a:xfrm>
          <a:custGeom>
            <a:avLst/>
            <a:gdLst/>
            <a:ahLst/>
            <a:cxnLst/>
            <a:rect l="l" t="t" r="r" b="b"/>
            <a:pathLst>
              <a:path w="5048885" h="1809750">
                <a:moveTo>
                  <a:pt x="0" y="190478"/>
                </a:moveTo>
                <a:lnTo>
                  <a:pt x="5030" y="146803"/>
                </a:lnTo>
                <a:lnTo>
                  <a:pt x="19360" y="106710"/>
                </a:lnTo>
                <a:lnTo>
                  <a:pt x="41846" y="71343"/>
                </a:lnTo>
                <a:lnTo>
                  <a:pt x="71343" y="41845"/>
                </a:lnTo>
                <a:lnTo>
                  <a:pt x="106710" y="19360"/>
                </a:lnTo>
                <a:lnTo>
                  <a:pt x="146803" y="5030"/>
                </a:lnTo>
                <a:lnTo>
                  <a:pt x="190478" y="0"/>
                </a:lnTo>
                <a:lnTo>
                  <a:pt x="4857921" y="0"/>
                </a:lnTo>
                <a:lnTo>
                  <a:pt x="4930814" y="14499"/>
                </a:lnTo>
                <a:lnTo>
                  <a:pt x="4992609" y="55789"/>
                </a:lnTo>
                <a:lnTo>
                  <a:pt x="5033900" y="117585"/>
                </a:lnTo>
                <a:lnTo>
                  <a:pt x="5048399" y="190478"/>
                </a:lnTo>
                <a:lnTo>
                  <a:pt x="5048399" y="1619121"/>
                </a:lnTo>
                <a:lnTo>
                  <a:pt x="5043369" y="1662796"/>
                </a:lnTo>
                <a:lnTo>
                  <a:pt x="5029039" y="1702889"/>
                </a:lnTo>
                <a:lnTo>
                  <a:pt x="5006554" y="1738256"/>
                </a:lnTo>
                <a:lnTo>
                  <a:pt x="4977056" y="1767754"/>
                </a:lnTo>
                <a:lnTo>
                  <a:pt x="4941689" y="1790239"/>
                </a:lnTo>
                <a:lnTo>
                  <a:pt x="4901596" y="1804569"/>
                </a:lnTo>
                <a:lnTo>
                  <a:pt x="4857921" y="1809599"/>
                </a:lnTo>
                <a:lnTo>
                  <a:pt x="190478" y="1809599"/>
                </a:lnTo>
                <a:lnTo>
                  <a:pt x="146803" y="1804569"/>
                </a:lnTo>
                <a:lnTo>
                  <a:pt x="106710" y="1790239"/>
                </a:lnTo>
                <a:lnTo>
                  <a:pt x="71343" y="1767754"/>
                </a:lnTo>
                <a:lnTo>
                  <a:pt x="41846" y="1738256"/>
                </a:lnTo>
                <a:lnTo>
                  <a:pt x="19360" y="1702889"/>
                </a:lnTo>
                <a:lnTo>
                  <a:pt x="5030" y="1662796"/>
                </a:lnTo>
                <a:lnTo>
                  <a:pt x="0" y="1619121"/>
                </a:lnTo>
                <a:lnTo>
                  <a:pt x="0" y="190478"/>
                </a:lnTo>
                <a:close/>
              </a:path>
            </a:pathLst>
          </a:custGeom>
          <a:ln w="9524">
            <a:solidFill>
              <a:srgbClr val="E1E7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047750" y="2381250"/>
            <a:ext cx="571500" cy="571500"/>
          </a:xfrm>
          <a:custGeom>
            <a:avLst/>
            <a:gdLst/>
            <a:ahLst/>
            <a:cxnLst/>
            <a:rect l="l" t="t" r="r" b="b"/>
            <a:pathLst>
              <a:path w="571500" h="571500">
                <a:moveTo>
                  <a:pt x="285749" y="571499"/>
                </a:moveTo>
                <a:lnTo>
                  <a:pt x="239399" y="567760"/>
                </a:lnTo>
                <a:lnTo>
                  <a:pt x="195430" y="556932"/>
                </a:lnTo>
                <a:lnTo>
                  <a:pt x="154431" y="539605"/>
                </a:lnTo>
                <a:lnTo>
                  <a:pt x="116989" y="516366"/>
                </a:lnTo>
                <a:lnTo>
                  <a:pt x="83694" y="487805"/>
                </a:lnTo>
                <a:lnTo>
                  <a:pt x="55133" y="454510"/>
                </a:lnTo>
                <a:lnTo>
                  <a:pt x="31894" y="417068"/>
                </a:lnTo>
                <a:lnTo>
                  <a:pt x="14567" y="376069"/>
                </a:lnTo>
                <a:lnTo>
                  <a:pt x="3739" y="332100"/>
                </a:lnTo>
                <a:lnTo>
                  <a:pt x="0" y="285749"/>
                </a:lnTo>
                <a:lnTo>
                  <a:pt x="3628" y="240779"/>
                </a:lnTo>
                <a:lnTo>
                  <a:pt x="14567" y="195430"/>
                </a:lnTo>
                <a:lnTo>
                  <a:pt x="31894" y="154431"/>
                </a:lnTo>
                <a:lnTo>
                  <a:pt x="55133" y="116989"/>
                </a:lnTo>
                <a:lnTo>
                  <a:pt x="83694" y="83694"/>
                </a:lnTo>
                <a:lnTo>
                  <a:pt x="116989" y="55133"/>
                </a:lnTo>
                <a:lnTo>
                  <a:pt x="154431" y="31894"/>
                </a:lnTo>
                <a:lnTo>
                  <a:pt x="195430" y="14567"/>
                </a:lnTo>
                <a:lnTo>
                  <a:pt x="239399" y="3739"/>
                </a:lnTo>
                <a:lnTo>
                  <a:pt x="285749" y="0"/>
                </a:lnTo>
                <a:lnTo>
                  <a:pt x="330720" y="3559"/>
                </a:lnTo>
                <a:lnTo>
                  <a:pt x="374179" y="14026"/>
                </a:lnTo>
                <a:lnTo>
                  <a:pt x="415358" y="31083"/>
                </a:lnTo>
                <a:lnTo>
                  <a:pt x="453489" y="54412"/>
                </a:lnTo>
                <a:lnTo>
                  <a:pt x="487805" y="83694"/>
                </a:lnTo>
                <a:lnTo>
                  <a:pt x="517087" y="118010"/>
                </a:lnTo>
                <a:lnTo>
                  <a:pt x="540416" y="156141"/>
                </a:lnTo>
                <a:lnTo>
                  <a:pt x="557473" y="197320"/>
                </a:lnTo>
                <a:lnTo>
                  <a:pt x="567940" y="240779"/>
                </a:lnTo>
                <a:lnTo>
                  <a:pt x="571499" y="285749"/>
                </a:lnTo>
                <a:lnTo>
                  <a:pt x="567760" y="332100"/>
                </a:lnTo>
                <a:lnTo>
                  <a:pt x="556932" y="376069"/>
                </a:lnTo>
                <a:lnTo>
                  <a:pt x="539605" y="417068"/>
                </a:lnTo>
                <a:lnTo>
                  <a:pt x="516366" y="454510"/>
                </a:lnTo>
                <a:lnTo>
                  <a:pt x="487805" y="487805"/>
                </a:lnTo>
                <a:lnTo>
                  <a:pt x="454510" y="516366"/>
                </a:lnTo>
                <a:lnTo>
                  <a:pt x="417068" y="539605"/>
                </a:lnTo>
                <a:lnTo>
                  <a:pt x="376069" y="556932"/>
                </a:lnTo>
                <a:lnTo>
                  <a:pt x="332100" y="567760"/>
                </a:lnTo>
                <a:lnTo>
                  <a:pt x="285749" y="571499"/>
                </a:lnTo>
                <a:close/>
              </a:path>
            </a:pathLst>
          </a:custGeom>
          <a:solidFill>
            <a:srgbClr val="EEF6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55700" y="2514600"/>
            <a:ext cx="355600" cy="2857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12192000" cy="4485005"/>
          </a:xfrm>
          <a:custGeom>
            <a:avLst/>
            <a:gdLst/>
            <a:ahLst/>
            <a:cxnLst/>
            <a:rect l="l" t="t" r="r" b="b"/>
            <a:pathLst>
              <a:path w="12192000" h="4485005">
                <a:moveTo>
                  <a:pt x="12191999" y="4484999"/>
                </a:moveTo>
                <a:lnTo>
                  <a:pt x="0" y="448499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4484999"/>
                </a:lnTo>
                <a:close/>
              </a:path>
            </a:pathLst>
          </a:custGeom>
          <a:solidFill>
            <a:srgbClr val="3D85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143500" y="3561174"/>
            <a:ext cx="1905000" cy="57785"/>
          </a:xfrm>
          <a:custGeom>
            <a:avLst/>
            <a:gdLst/>
            <a:ahLst/>
            <a:cxnLst/>
            <a:rect l="l" t="t" r="r" b="b"/>
            <a:pathLst>
              <a:path w="1905000" h="57785">
                <a:moveTo>
                  <a:pt x="1876349" y="57299"/>
                </a:moveTo>
                <a:lnTo>
                  <a:pt x="28649" y="57299"/>
                </a:lnTo>
                <a:lnTo>
                  <a:pt x="17498" y="55048"/>
                </a:lnTo>
                <a:lnTo>
                  <a:pt x="8391" y="48908"/>
                </a:lnTo>
                <a:lnTo>
                  <a:pt x="2251" y="39801"/>
                </a:lnTo>
                <a:lnTo>
                  <a:pt x="0" y="28649"/>
                </a:lnTo>
                <a:lnTo>
                  <a:pt x="2251" y="17498"/>
                </a:lnTo>
                <a:lnTo>
                  <a:pt x="8391" y="8391"/>
                </a:lnTo>
                <a:lnTo>
                  <a:pt x="17498" y="2251"/>
                </a:lnTo>
                <a:lnTo>
                  <a:pt x="28649" y="0"/>
                </a:lnTo>
                <a:lnTo>
                  <a:pt x="1883948" y="0"/>
                </a:lnTo>
                <a:lnTo>
                  <a:pt x="1891235" y="3018"/>
                </a:lnTo>
                <a:lnTo>
                  <a:pt x="1901981" y="13764"/>
                </a:lnTo>
                <a:lnTo>
                  <a:pt x="1904999" y="21051"/>
                </a:lnTo>
                <a:lnTo>
                  <a:pt x="1904999" y="28649"/>
                </a:lnTo>
                <a:lnTo>
                  <a:pt x="1902748" y="39801"/>
                </a:lnTo>
                <a:lnTo>
                  <a:pt x="1896608" y="48908"/>
                </a:lnTo>
                <a:lnTo>
                  <a:pt x="1887501" y="55048"/>
                </a:lnTo>
                <a:lnTo>
                  <a:pt x="1876349" y="57299"/>
                </a:lnTo>
                <a:close/>
              </a:path>
            </a:pathLst>
          </a:custGeom>
          <a:solidFill>
            <a:srgbClr val="3B82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05587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957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83508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419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3559" y="517282"/>
            <a:ext cx="11104880" cy="2135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58800" y="2217254"/>
            <a:ext cx="4980305" cy="3934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3988839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2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0" y="0"/>
            <a:ext cx="12192000" cy="3429000"/>
          </a:xfrm>
          <a:custGeom>
            <a:avLst/>
            <a:gdLst/>
            <a:ahLst/>
            <a:cxnLst/>
            <a:rect l="l" t="t" r="r" b="b"/>
            <a:pathLst>
              <a:path w="12192000" h="3429000">
                <a:moveTo>
                  <a:pt x="12191999" y="3428999"/>
                </a:moveTo>
                <a:lnTo>
                  <a:pt x="0" y="342899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3428999"/>
                </a:lnTo>
                <a:close/>
              </a:path>
            </a:pathLst>
          </a:custGeom>
          <a:solidFill>
            <a:srgbClr val="1E39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608909" y="845182"/>
            <a:ext cx="10962641" cy="1362552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R="5080" algn="ctr">
              <a:lnSpc>
                <a:spcPct val="100499"/>
              </a:lnSpc>
              <a:spcBef>
                <a:spcPts val="65"/>
              </a:spcBef>
            </a:pPr>
            <a:r>
              <a:rPr sz="4400" dirty="0">
                <a:latin typeface="+mj-lt"/>
                <a:cs typeface="Roboto"/>
              </a:rPr>
              <a:t>Προκλήσεις</a:t>
            </a:r>
            <a:r>
              <a:rPr sz="4400" spc="-155" dirty="0">
                <a:latin typeface="+mj-lt"/>
                <a:cs typeface="Roboto"/>
              </a:rPr>
              <a:t> </a:t>
            </a:r>
            <a:r>
              <a:rPr sz="4400" dirty="0">
                <a:latin typeface="+mj-lt"/>
                <a:cs typeface="Roboto"/>
              </a:rPr>
              <a:t>στην</a:t>
            </a:r>
            <a:r>
              <a:rPr sz="4400" spc="-150" dirty="0">
                <a:latin typeface="+mj-lt"/>
                <a:cs typeface="Roboto"/>
              </a:rPr>
              <a:t> </a:t>
            </a:r>
            <a:r>
              <a:rPr sz="4400" dirty="0">
                <a:latin typeface="+mj-lt"/>
                <a:cs typeface="Roboto"/>
              </a:rPr>
              <a:t>Ενίσχυση</a:t>
            </a:r>
            <a:r>
              <a:rPr sz="4400" spc="-155" dirty="0">
                <a:latin typeface="+mj-lt"/>
                <a:cs typeface="Roboto"/>
              </a:rPr>
              <a:t> </a:t>
            </a:r>
            <a:r>
              <a:rPr sz="4400" spc="-25" dirty="0">
                <a:latin typeface="+mj-lt"/>
                <a:cs typeface="Roboto"/>
              </a:rPr>
              <a:t>της </a:t>
            </a:r>
            <a:r>
              <a:rPr sz="4400" dirty="0">
                <a:latin typeface="+mj-lt"/>
                <a:cs typeface="Roboto"/>
              </a:rPr>
              <a:t>Διδασκαλίας</a:t>
            </a:r>
            <a:r>
              <a:rPr sz="4400" spc="-95" dirty="0">
                <a:latin typeface="+mj-lt"/>
                <a:cs typeface="Roboto"/>
              </a:rPr>
              <a:t> </a:t>
            </a:r>
            <a:r>
              <a:rPr sz="4400" dirty="0">
                <a:latin typeface="+mj-lt"/>
                <a:cs typeface="Roboto"/>
              </a:rPr>
              <a:t>και</a:t>
            </a:r>
            <a:r>
              <a:rPr sz="4400" spc="-100" dirty="0">
                <a:latin typeface="+mj-lt"/>
                <a:cs typeface="Roboto"/>
              </a:rPr>
              <a:t> </a:t>
            </a:r>
            <a:r>
              <a:rPr sz="4400" dirty="0">
                <a:latin typeface="+mj-lt"/>
                <a:cs typeface="Roboto"/>
              </a:rPr>
              <a:t>της</a:t>
            </a:r>
            <a:r>
              <a:rPr sz="4400" spc="-95" dirty="0">
                <a:latin typeface="+mj-lt"/>
                <a:cs typeface="Roboto"/>
              </a:rPr>
              <a:t> </a:t>
            </a:r>
            <a:r>
              <a:rPr sz="4400" dirty="0">
                <a:latin typeface="+mj-lt"/>
                <a:cs typeface="Roboto"/>
              </a:rPr>
              <a:t>Μάθησης</a:t>
            </a:r>
            <a:r>
              <a:rPr sz="4400" spc="-95" dirty="0">
                <a:latin typeface="+mj-lt"/>
                <a:cs typeface="Roboto"/>
              </a:rPr>
              <a:t> </a:t>
            </a:r>
            <a:r>
              <a:rPr sz="4400" spc="-20" dirty="0">
                <a:latin typeface="+mj-lt"/>
                <a:cs typeface="Roboto"/>
              </a:rPr>
              <a:t>στην </a:t>
            </a:r>
            <a:r>
              <a:rPr sz="4400" spc="-25" dirty="0">
                <a:latin typeface="+mj-lt"/>
                <a:cs typeface="Roboto"/>
              </a:rPr>
              <a:t>Ανώτατη</a:t>
            </a:r>
            <a:r>
              <a:rPr sz="4400" spc="-240" dirty="0">
                <a:latin typeface="+mj-lt"/>
                <a:cs typeface="Roboto"/>
              </a:rPr>
              <a:t> </a:t>
            </a:r>
            <a:r>
              <a:rPr sz="4400" spc="-10" dirty="0">
                <a:latin typeface="+mj-lt"/>
                <a:cs typeface="Roboto"/>
              </a:rPr>
              <a:t>Εκπαίδευση</a:t>
            </a:r>
            <a:endParaRPr sz="4400" dirty="0">
              <a:latin typeface="+mj-lt"/>
              <a:cs typeface="Robo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143500" y="3048000"/>
            <a:ext cx="1905000" cy="57785"/>
          </a:xfrm>
          <a:custGeom>
            <a:avLst/>
            <a:gdLst/>
            <a:ahLst/>
            <a:cxnLst/>
            <a:rect l="l" t="t" r="r" b="b"/>
            <a:pathLst>
              <a:path w="1905000" h="57785">
                <a:moveTo>
                  <a:pt x="1876349" y="57299"/>
                </a:moveTo>
                <a:lnTo>
                  <a:pt x="28649" y="57299"/>
                </a:lnTo>
                <a:lnTo>
                  <a:pt x="17498" y="55048"/>
                </a:lnTo>
                <a:lnTo>
                  <a:pt x="8391" y="48908"/>
                </a:lnTo>
                <a:lnTo>
                  <a:pt x="2251" y="39801"/>
                </a:lnTo>
                <a:lnTo>
                  <a:pt x="0" y="28649"/>
                </a:lnTo>
                <a:lnTo>
                  <a:pt x="2251" y="17498"/>
                </a:lnTo>
                <a:lnTo>
                  <a:pt x="8391" y="8391"/>
                </a:lnTo>
                <a:lnTo>
                  <a:pt x="17498" y="2251"/>
                </a:lnTo>
                <a:lnTo>
                  <a:pt x="28649" y="0"/>
                </a:lnTo>
                <a:lnTo>
                  <a:pt x="1883948" y="0"/>
                </a:lnTo>
                <a:lnTo>
                  <a:pt x="1891235" y="3018"/>
                </a:lnTo>
                <a:lnTo>
                  <a:pt x="1901981" y="13764"/>
                </a:lnTo>
                <a:lnTo>
                  <a:pt x="1904999" y="21051"/>
                </a:lnTo>
                <a:lnTo>
                  <a:pt x="1904999" y="28649"/>
                </a:lnTo>
                <a:lnTo>
                  <a:pt x="1902748" y="39801"/>
                </a:lnTo>
                <a:lnTo>
                  <a:pt x="1896608" y="48908"/>
                </a:lnTo>
                <a:lnTo>
                  <a:pt x="1887501" y="55048"/>
                </a:lnTo>
                <a:lnTo>
                  <a:pt x="1876349" y="57299"/>
                </a:lnTo>
                <a:close/>
              </a:path>
            </a:pathLst>
          </a:custGeom>
          <a:solidFill>
            <a:srgbClr val="3B82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238500" y="4953000"/>
            <a:ext cx="5715000" cy="10160"/>
          </a:xfrm>
          <a:custGeom>
            <a:avLst/>
            <a:gdLst/>
            <a:ahLst/>
            <a:cxnLst/>
            <a:rect l="l" t="t" r="r" b="b"/>
            <a:pathLst>
              <a:path w="5715000" h="10160">
                <a:moveTo>
                  <a:pt x="5714999" y="9599"/>
                </a:moveTo>
                <a:lnTo>
                  <a:pt x="0" y="9599"/>
                </a:lnTo>
                <a:lnTo>
                  <a:pt x="0" y="0"/>
                </a:lnTo>
                <a:lnTo>
                  <a:pt x="5714999" y="0"/>
                </a:lnTo>
                <a:lnTo>
                  <a:pt x="5714999" y="9599"/>
                </a:lnTo>
                <a:close/>
              </a:path>
            </a:pathLst>
          </a:custGeom>
          <a:solidFill>
            <a:srgbClr val="CBD4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496639" y="3700073"/>
            <a:ext cx="9187180" cy="2772554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065" marR="5080" algn="ctr">
              <a:lnSpc>
                <a:spcPts val="2850"/>
              </a:lnSpc>
              <a:spcBef>
                <a:spcPts val="220"/>
              </a:spcBef>
            </a:pPr>
            <a:r>
              <a:rPr sz="2400" i="1" dirty="0">
                <a:latin typeface="+mn-lt"/>
                <a:cs typeface="Arial"/>
              </a:rPr>
              <a:t>Ο Καταλυτɩκός Ρόλος των Κέντρων Υποστήρɩξης Δɩδασκαλίας καɩ Μάθησης</a:t>
            </a:r>
            <a:r>
              <a:rPr lang="el-GR" sz="2400" i="1" dirty="0">
                <a:latin typeface="+mn-lt"/>
                <a:cs typeface="Arial"/>
              </a:rPr>
              <a:t> (ΚΕΔΙΜΑ)</a:t>
            </a:r>
          </a:p>
          <a:p>
            <a:pPr marL="12065" marR="5080" algn="ctr">
              <a:lnSpc>
                <a:spcPts val="2850"/>
              </a:lnSpc>
              <a:spcBef>
                <a:spcPts val="220"/>
              </a:spcBef>
            </a:pPr>
            <a:endParaRPr lang="el-GR" sz="2400" dirty="0">
              <a:latin typeface="Arial"/>
              <a:cs typeface="Arial"/>
            </a:endParaRPr>
          </a:p>
          <a:p>
            <a:pPr marL="12065" marR="5080" algn="ctr">
              <a:lnSpc>
                <a:spcPts val="2850"/>
              </a:lnSpc>
              <a:spcBef>
                <a:spcPts val="220"/>
              </a:spcBef>
            </a:pPr>
            <a:endParaRPr sz="2400" dirty="0">
              <a:latin typeface="Arial"/>
              <a:cs typeface="Arial"/>
            </a:endParaRPr>
          </a:p>
          <a:p>
            <a:pPr marL="6985" algn="ctr">
              <a:lnSpc>
                <a:spcPct val="100000"/>
              </a:lnSpc>
            </a:pPr>
            <a:r>
              <a:rPr sz="2500" spc="-65" dirty="0">
                <a:latin typeface="+mn-lt"/>
                <a:cs typeface="Microsoft Sans Serif"/>
              </a:rPr>
              <a:t>Κούντιος</a:t>
            </a:r>
            <a:r>
              <a:rPr sz="2500" spc="-40" dirty="0">
                <a:latin typeface="+mn-lt"/>
                <a:cs typeface="Microsoft Sans Serif"/>
              </a:rPr>
              <a:t> </a:t>
            </a:r>
            <a:r>
              <a:rPr sz="2500" spc="-10" dirty="0">
                <a:latin typeface="+mn-lt"/>
                <a:cs typeface="Microsoft Sans Serif"/>
              </a:rPr>
              <a:t>Γεώργιος</a:t>
            </a:r>
            <a:endParaRPr sz="2500" dirty="0">
              <a:latin typeface="+mn-lt"/>
              <a:cs typeface="Microsoft Sans Serif"/>
            </a:endParaRPr>
          </a:p>
          <a:p>
            <a:pPr marL="5715" algn="ctr">
              <a:lnSpc>
                <a:spcPct val="100000"/>
              </a:lnSpc>
              <a:spcBef>
                <a:spcPts val="770"/>
              </a:spcBef>
            </a:pPr>
            <a:r>
              <a:rPr sz="2000" dirty="0">
                <a:solidFill>
                  <a:srgbClr val="64738B"/>
                </a:solidFill>
                <a:latin typeface="+mn-lt"/>
                <a:cs typeface="Microsoft Sans Serif"/>
              </a:rPr>
              <a:t>Επίκουρος</a:t>
            </a:r>
            <a:r>
              <a:rPr sz="2000" spc="20" dirty="0">
                <a:solidFill>
                  <a:srgbClr val="64738B"/>
                </a:solidFill>
                <a:latin typeface="+mn-lt"/>
                <a:cs typeface="Microsoft Sans Serif"/>
              </a:rPr>
              <a:t> </a:t>
            </a:r>
            <a:r>
              <a:rPr sz="2000" spc="-60" dirty="0">
                <a:solidFill>
                  <a:srgbClr val="64738B"/>
                </a:solidFill>
                <a:latin typeface="+mn-lt"/>
                <a:cs typeface="Microsoft Sans Serif"/>
              </a:rPr>
              <a:t>Καθηγητής</a:t>
            </a:r>
            <a:r>
              <a:rPr sz="2000" spc="-15" dirty="0">
                <a:solidFill>
                  <a:srgbClr val="64738B"/>
                </a:solidFill>
                <a:latin typeface="+mn-lt"/>
                <a:cs typeface="Microsoft Sans Serif"/>
              </a:rPr>
              <a:t> </a:t>
            </a:r>
            <a:r>
              <a:rPr sz="2000" spc="-55" dirty="0">
                <a:solidFill>
                  <a:srgbClr val="64738B"/>
                </a:solidFill>
                <a:latin typeface="+mn-lt"/>
                <a:cs typeface="Microsoft Sans Serif"/>
              </a:rPr>
              <a:t>Τμήματος</a:t>
            </a:r>
            <a:r>
              <a:rPr sz="2000" spc="20" dirty="0">
                <a:solidFill>
                  <a:srgbClr val="64738B"/>
                </a:solidFill>
                <a:latin typeface="+mn-lt"/>
                <a:cs typeface="Microsoft Sans Serif"/>
              </a:rPr>
              <a:t> </a:t>
            </a:r>
            <a:r>
              <a:rPr sz="2000" dirty="0">
                <a:solidFill>
                  <a:srgbClr val="64738B"/>
                </a:solidFill>
                <a:latin typeface="+mn-lt"/>
                <a:cs typeface="Microsoft Sans Serif"/>
              </a:rPr>
              <a:t>Γεωπονίας</a:t>
            </a:r>
            <a:r>
              <a:rPr sz="2000" spc="-85" dirty="0">
                <a:solidFill>
                  <a:srgbClr val="64738B"/>
                </a:solidFill>
                <a:latin typeface="+mn-lt"/>
                <a:cs typeface="Microsoft Sans Serif"/>
              </a:rPr>
              <a:t> </a:t>
            </a:r>
            <a:r>
              <a:rPr sz="2000" spc="-10" dirty="0">
                <a:solidFill>
                  <a:srgbClr val="64738B"/>
                </a:solidFill>
                <a:latin typeface="+mn-lt"/>
                <a:cs typeface="Microsoft Sans Serif"/>
              </a:rPr>
              <a:t>ΔΙ.ΠΑ.Ε</a:t>
            </a:r>
            <a:endParaRPr lang="el-GR" sz="2000" spc="-10" dirty="0">
              <a:solidFill>
                <a:srgbClr val="64738B"/>
              </a:solidFill>
              <a:latin typeface="+mn-lt"/>
              <a:cs typeface="Microsoft Sans Serif"/>
            </a:endParaRPr>
          </a:p>
          <a:p>
            <a:pPr marL="5715" algn="ctr">
              <a:lnSpc>
                <a:spcPct val="100000"/>
              </a:lnSpc>
              <a:spcBef>
                <a:spcPts val="770"/>
              </a:spcBef>
            </a:pPr>
            <a:r>
              <a:rPr lang="el-GR" sz="2000" spc="-10" dirty="0">
                <a:solidFill>
                  <a:srgbClr val="64738B"/>
                </a:solidFill>
                <a:latin typeface="+mn-lt"/>
                <a:cs typeface="Microsoft Sans Serif"/>
              </a:rPr>
              <a:t>Συντονιστής Δράσεων του ΚΕΔΙΜΑ ΔΙ.ΠΑ.Ε</a:t>
            </a:r>
            <a:endParaRPr sz="2000" dirty="0">
              <a:latin typeface="+mn-lt"/>
              <a:cs typeface="Microsoft Sans Serif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6743700"/>
            <a:ext cx="12192000" cy="114300"/>
          </a:xfrm>
          <a:custGeom>
            <a:avLst/>
            <a:gdLst/>
            <a:ahLst/>
            <a:cxnLst/>
            <a:rect l="l" t="t" r="r" b="b"/>
            <a:pathLst>
              <a:path w="12192000" h="114300">
                <a:moveTo>
                  <a:pt x="12191999" y="114299"/>
                </a:moveTo>
                <a:lnTo>
                  <a:pt x="0" y="11429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114299"/>
                </a:lnTo>
                <a:close/>
              </a:path>
            </a:pathLst>
          </a:custGeom>
          <a:solidFill>
            <a:srgbClr val="1E398A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97050" y="2441649"/>
            <a:ext cx="3565525" cy="1043041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2400" b="1" dirty="0">
                <a:solidFill>
                  <a:srgbClr val="1E398A"/>
                </a:solidFill>
                <a:latin typeface="+mj-lt"/>
                <a:cs typeface="Arial"/>
              </a:rPr>
              <a:t>Παιδαγωγική</a:t>
            </a:r>
            <a:r>
              <a:rPr sz="2400" b="1" spc="-55" dirty="0">
                <a:solidFill>
                  <a:srgbClr val="1E398A"/>
                </a:solidFill>
                <a:latin typeface="+mj-lt"/>
                <a:cs typeface="Arial"/>
              </a:rPr>
              <a:t> </a:t>
            </a:r>
            <a:r>
              <a:rPr sz="2400" b="1" spc="-10" dirty="0">
                <a:solidFill>
                  <a:srgbClr val="1E398A"/>
                </a:solidFill>
                <a:latin typeface="+mj-lt"/>
                <a:cs typeface="Arial"/>
              </a:rPr>
              <a:t>Επιμόρφωση</a:t>
            </a:r>
            <a:endParaRPr sz="2400" dirty="0">
              <a:latin typeface="+mj-lt"/>
              <a:cs typeface="Arial"/>
            </a:endParaRPr>
          </a:p>
          <a:p>
            <a:pPr marL="12700" marR="5080">
              <a:spcBef>
                <a:spcPts val="585"/>
              </a:spcBef>
            </a:pPr>
            <a:r>
              <a:rPr sz="1600" dirty="0">
                <a:solidFill>
                  <a:srgbClr val="475568"/>
                </a:solidFill>
                <a:latin typeface="+mn-lt"/>
                <a:cs typeface="Microsoft Sans Serif"/>
              </a:rPr>
              <a:t>Διοργάνωση</a:t>
            </a:r>
            <a:r>
              <a:rPr sz="1600" spc="15" dirty="0">
                <a:solidFill>
                  <a:srgbClr val="475568"/>
                </a:solidFill>
                <a:latin typeface="+mn-lt"/>
                <a:cs typeface="Microsoft Sans Serif"/>
              </a:rPr>
              <a:t> </a:t>
            </a:r>
            <a:r>
              <a:rPr sz="1600" dirty="0">
                <a:solidFill>
                  <a:srgbClr val="475568"/>
                </a:solidFill>
                <a:latin typeface="+mn-lt"/>
                <a:cs typeface="Microsoft Sans Serif"/>
              </a:rPr>
              <a:t>σεμιναρίων</a:t>
            </a:r>
            <a:r>
              <a:rPr sz="1600" spc="15" dirty="0">
                <a:solidFill>
                  <a:srgbClr val="475568"/>
                </a:solidFill>
                <a:latin typeface="+mn-lt"/>
                <a:cs typeface="Microsoft Sans Serif"/>
              </a:rPr>
              <a:t> </a:t>
            </a:r>
            <a:r>
              <a:rPr sz="1600" dirty="0">
                <a:solidFill>
                  <a:srgbClr val="475568"/>
                </a:solidFill>
                <a:latin typeface="+mn-lt"/>
                <a:cs typeface="Microsoft Sans Serif"/>
              </a:rPr>
              <a:t>για</a:t>
            </a:r>
            <a:r>
              <a:rPr sz="1600" spc="15" dirty="0">
                <a:solidFill>
                  <a:srgbClr val="475568"/>
                </a:solidFill>
                <a:latin typeface="+mn-lt"/>
                <a:cs typeface="Microsoft Sans Serif"/>
              </a:rPr>
              <a:t> </a:t>
            </a:r>
            <a:r>
              <a:rPr sz="1600" spc="-25" dirty="0">
                <a:solidFill>
                  <a:srgbClr val="475568"/>
                </a:solidFill>
                <a:latin typeface="+mn-lt"/>
                <a:cs typeface="Microsoft Sans Serif"/>
              </a:rPr>
              <a:t>σύγχρονες </a:t>
            </a:r>
            <a:r>
              <a:rPr sz="1600" spc="-45" dirty="0">
                <a:solidFill>
                  <a:srgbClr val="475568"/>
                </a:solidFill>
                <a:latin typeface="+mn-lt"/>
                <a:cs typeface="Microsoft Sans Serif"/>
              </a:rPr>
              <a:t>διδακτικές</a:t>
            </a:r>
            <a:r>
              <a:rPr sz="1600" spc="-35" dirty="0">
                <a:solidFill>
                  <a:srgbClr val="475568"/>
                </a:solidFill>
                <a:latin typeface="+mn-lt"/>
                <a:cs typeface="Microsoft Sans Serif"/>
              </a:rPr>
              <a:t> </a:t>
            </a:r>
            <a:r>
              <a:rPr sz="1600" spc="-10" dirty="0">
                <a:solidFill>
                  <a:srgbClr val="475568"/>
                </a:solidFill>
                <a:latin typeface="+mn-lt"/>
                <a:cs typeface="Microsoft Sans Serif"/>
              </a:rPr>
              <a:t>μεθόδους.</a:t>
            </a:r>
            <a:endParaRPr sz="1600" dirty="0">
              <a:latin typeface="+mn-lt"/>
              <a:cs typeface="Microsoft Sans Serif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381750" y="2095500"/>
            <a:ext cx="5048885" cy="1809750"/>
            <a:chOff x="6381750" y="2095500"/>
            <a:chExt cx="5048885" cy="1809750"/>
          </a:xfrm>
        </p:grpSpPr>
        <p:sp>
          <p:nvSpPr>
            <p:cNvPr id="4" name="object 4"/>
            <p:cNvSpPr/>
            <p:nvPr/>
          </p:nvSpPr>
          <p:spPr>
            <a:xfrm>
              <a:off x="6381750" y="2095500"/>
              <a:ext cx="5048885" cy="1809750"/>
            </a:xfrm>
            <a:custGeom>
              <a:avLst/>
              <a:gdLst/>
              <a:ahLst/>
              <a:cxnLst/>
              <a:rect l="l" t="t" r="r" b="b"/>
              <a:pathLst>
                <a:path w="5048884" h="1809750">
                  <a:moveTo>
                    <a:pt x="4857921" y="1809599"/>
                  </a:moveTo>
                  <a:lnTo>
                    <a:pt x="190477" y="1809599"/>
                  </a:lnTo>
                  <a:lnTo>
                    <a:pt x="146803" y="1804569"/>
                  </a:lnTo>
                  <a:lnTo>
                    <a:pt x="106710" y="1790239"/>
                  </a:lnTo>
                  <a:lnTo>
                    <a:pt x="71343" y="1767754"/>
                  </a:lnTo>
                  <a:lnTo>
                    <a:pt x="41845" y="1738256"/>
                  </a:lnTo>
                  <a:lnTo>
                    <a:pt x="19360" y="1702889"/>
                  </a:lnTo>
                  <a:lnTo>
                    <a:pt x="5030" y="1662796"/>
                  </a:lnTo>
                  <a:lnTo>
                    <a:pt x="0" y="1619121"/>
                  </a:lnTo>
                  <a:lnTo>
                    <a:pt x="0" y="190478"/>
                  </a:lnTo>
                  <a:lnTo>
                    <a:pt x="5030" y="146803"/>
                  </a:lnTo>
                  <a:lnTo>
                    <a:pt x="19360" y="106710"/>
                  </a:lnTo>
                  <a:lnTo>
                    <a:pt x="41845" y="71343"/>
                  </a:lnTo>
                  <a:lnTo>
                    <a:pt x="71343" y="41845"/>
                  </a:lnTo>
                  <a:lnTo>
                    <a:pt x="106710" y="19360"/>
                  </a:lnTo>
                  <a:lnTo>
                    <a:pt x="146803" y="5030"/>
                  </a:lnTo>
                  <a:lnTo>
                    <a:pt x="190477" y="0"/>
                  </a:lnTo>
                  <a:lnTo>
                    <a:pt x="4857921" y="0"/>
                  </a:lnTo>
                  <a:lnTo>
                    <a:pt x="4930814" y="14499"/>
                  </a:lnTo>
                  <a:lnTo>
                    <a:pt x="4992609" y="55789"/>
                  </a:lnTo>
                  <a:lnTo>
                    <a:pt x="5033900" y="117585"/>
                  </a:lnTo>
                  <a:lnTo>
                    <a:pt x="5048399" y="190478"/>
                  </a:lnTo>
                  <a:lnTo>
                    <a:pt x="5048399" y="1619121"/>
                  </a:lnTo>
                  <a:lnTo>
                    <a:pt x="5043369" y="1662796"/>
                  </a:lnTo>
                  <a:lnTo>
                    <a:pt x="5029039" y="1702889"/>
                  </a:lnTo>
                  <a:lnTo>
                    <a:pt x="5006553" y="1738256"/>
                  </a:lnTo>
                  <a:lnTo>
                    <a:pt x="4977056" y="1767754"/>
                  </a:lnTo>
                  <a:lnTo>
                    <a:pt x="4941689" y="1790239"/>
                  </a:lnTo>
                  <a:lnTo>
                    <a:pt x="4901596" y="1804569"/>
                  </a:lnTo>
                  <a:lnTo>
                    <a:pt x="4857921" y="18095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381750" y="2095500"/>
              <a:ext cx="5048885" cy="1809750"/>
            </a:xfrm>
            <a:custGeom>
              <a:avLst/>
              <a:gdLst/>
              <a:ahLst/>
              <a:cxnLst/>
              <a:rect l="l" t="t" r="r" b="b"/>
              <a:pathLst>
                <a:path w="5048884" h="1809750">
                  <a:moveTo>
                    <a:pt x="0" y="190478"/>
                  </a:moveTo>
                  <a:lnTo>
                    <a:pt x="5030" y="146803"/>
                  </a:lnTo>
                  <a:lnTo>
                    <a:pt x="19360" y="106710"/>
                  </a:lnTo>
                  <a:lnTo>
                    <a:pt x="41845" y="71343"/>
                  </a:lnTo>
                  <a:lnTo>
                    <a:pt x="71343" y="41845"/>
                  </a:lnTo>
                  <a:lnTo>
                    <a:pt x="106710" y="19360"/>
                  </a:lnTo>
                  <a:lnTo>
                    <a:pt x="146803" y="5030"/>
                  </a:lnTo>
                  <a:lnTo>
                    <a:pt x="190477" y="0"/>
                  </a:lnTo>
                  <a:lnTo>
                    <a:pt x="4857921" y="0"/>
                  </a:lnTo>
                  <a:lnTo>
                    <a:pt x="4930814" y="14499"/>
                  </a:lnTo>
                  <a:lnTo>
                    <a:pt x="4992609" y="55789"/>
                  </a:lnTo>
                  <a:lnTo>
                    <a:pt x="5033900" y="117585"/>
                  </a:lnTo>
                  <a:lnTo>
                    <a:pt x="5048399" y="190478"/>
                  </a:lnTo>
                  <a:lnTo>
                    <a:pt x="5048399" y="1619121"/>
                  </a:lnTo>
                  <a:lnTo>
                    <a:pt x="5043369" y="1662796"/>
                  </a:lnTo>
                  <a:lnTo>
                    <a:pt x="5029039" y="1702889"/>
                  </a:lnTo>
                  <a:lnTo>
                    <a:pt x="5006553" y="1738256"/>
                  </a:lnTo>
                  <a:lnTo>
                    <a:pt x="4977056" y="1767754"/>
                  </a:lnTo>
                  <a:lnTo>
                    <a:pt x="4941689" y="1790239"/>
                  </a:lnTo>
                  <a:lnTo>
                    <a:pt x="4901596" y="1804569"/>
                  </a:lnTo>
                  <a:lnTo>
                    <a:pt x="4857921" y="1809599"/>
                  </a:lnTo>
                  <a:lnTo>
                    <a:pt x="190477" y="1809599"/>
                  </a:lnTo>
                  <a:lnTo>
                    <a:pt x="146803" y="1804569"/>
                  </a:lnTo>
                  <a:lnTo>
                    <a:pt x="106710" y="1790239"/>
                  </a:lnTo>
                  <a:lnTo>
                    <a:pt x="71343" y="1767754"/>
                  </a:lnTo>
                  <a:lnTo>
                    <a:pt x="41845" y="1738256"/>
                  </a:lnTo>
                  <a:lnTo>
                    <a:pt x="19360" y="1702889"/>
                  </a:lnTo>
                  <a:lnTo>
                    <a:pt x="5030" y="1662796"/>
                  </a:lnTo>
                  <a:lnTo>
                    <a:pt x="0" y="1619121"/>
                  </a:lnTo>
                  <a:lnTo>
                    <a:pt x="0" y="190478"/>
                  </a:lnTo>
                  <a:close/>
                </a:path>
              </a:pathLst>
            </a:custGeom>
            <a:ln w="9524">
              <a:solidFill>
                <a:srgbClr val="E1E7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416800" y="2314952"/>
            <a:ext cx="3620770" cy="1025089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2400" b="1" spc="-10" dirty="0">
                <a:solidFill>
                  <a:srgbClr val="1E398A"/>
                </a:solidFill>
                <a:latin typeface="+mj-lt"/>
                <a:cs typeface="Arial"/>
              </a:rPr>
              <a:t>Συμβουλευτική</a:t>
            </a:r>
            <a:endParaRPr sz="2400" dirty="0">
              <a:latin typeface="+mj-lt"/>
              <a:cs typeface="Arial"/>
            </a:endParaRPr>
          </a:p>
          <a:p>
            <a:pPr marL="12700" marR="5080">
              <a:spcBef>
                <a:spcPts val="600"/>
              </a:spcBef>
            </a:pPr>
            <a:r>
              <a:rPr sz="1600" spc="-20" dirty="0">
                <a:solidFill>
                  <a:srgbClr val="475568"/>
                </a:solidFill>
                <a:latin typeface="+mn-lt"/>
                <a:cs typeface="Microsoft Sans Serif"/>
              </a:rPr>
              <a:t>Ατομική</a:t>
            </a:r>
            <a:r>
              <a:rPr sz="1600" spc="-65" dirty="0">
                <a:solidFill>
                  <a:srgbClr val="475568"/>
                </a:solidFill>
                <a:latin typeface="+mn-lt"/>
                <a:cs typeface="Microsoft Sans Serif"/>
              </a:rPr>
              <a:t> </a:t>
            </a:r>
            <a:r>
              <a:rPr sz="1600" spc="-10" dirty="0">
                <a:solidFill>
                  <a:srgbClr val="475568"/>
                </a:solidFill>
                <a:latin typeface="+mn-lt"/>
                <a:cs typeface="Microsoft Sans Serif"/>
              </a:rPr>
              <a:t>υποστήριξη</a:t>
            </a:r>
            <a:r>
              <a:rPr sz="1600" spc="-60" dirty="0">
                <a:solidFill>
                  <a:srgbClr val="475568"/>
                </a:solidFill>
                <a:latin typeface="+mn-lt"/>
                <a:cs typeface="Microsoft Sans Serif"/>
              </a:rPr>
              <a:t> </a:t>
            </a:r>
            <a:r>
              <a:rPr sz="1600" dirty="0">
                <a:solidFill>
                  <a:srgbClr val="475568"/>
                </a:solidFill>
                <a:latin typeface="+mn-lt"/>
                <a:cs typeface="Microsoft Sans Serif"/>
              </a:rPr>
              <a:t>διδασκόντων</a:t>
            </a:r>
            <a:r>
              <a:rPr sz="1600" spc="-60" dirty="0">
                <a:solidFill>
                  <a:srgbClr val="475568"/>
                </a:solidFill>
                <a:latin typeface="+mn-lt"/>
                <a:cs typeface="Microsoft Sans Serif"/>
              </a:rPr>
              <a:t> </a:t>
            </a:r>
            <a:r>
              <a:rPr sz="1600" dirty="0">
                <a:solidFill>
                  <a:srgbClr val="475568"/>
                </a:solidFill>
                <a:latin typeface="+mn-lt"/>
                <a:cs typeface="Microsoft Sans Serif"/>
              </a:rPr>
              <a:t>για</a:t>
            </a:r>
            <a:r>
              <a:rPr sz="1600" spc="-65" dirty="0">
                <a:solidFill>
                  <a:srgbClr val="475568"/>
                </a:solidFill>
                <a:latin typeface="+mn-lt"/>
                <a:cs typeface="Microsoft Sans Serif"/>
              </a:rPr>
              <a:t> </a:t>
            </a:r>
            <a:r>
              <a:rPr sz="1600" spc="-25" dirty="0">
                <a:solidFill>
                  <a:srgbClr val="475568"/>
                </a:solidFill>
                <a:latin typeface="+mn-lt"/>
                <a:cs typeface="Microsoft Sans Serif"/>
              </a:rPr>
              <a:t>τη </a:t>
            </a:r>
            <a:r>
              <a:rPr sz="1600" dirty="0">
                <a:solidFill>
                  <a:srgbClr val="475568"/>
                </a:solidFill>
                <a:latin typeface="+mn-lt"/>
                <a:cs typeface="Microsoft Sans Serif"/>
              </a:rPr>
              <a:t>βελτίωση</a:t>
            </a:r>
            <a:r>
              <a:rPr sz="1600" spc="-95" dirty="0">
                <a:solidFill>
                  <a:srgbClr val="475568"/>
                </a:solidFill>
                <a:latin typeface="+mn-lt"/>
                <a:cs typeface="Microsoft Sans Serif"/>
              </a:rPr>
              <a:t> </a:t>
            </a:r>
            <a:r>
              <a:rPr sz="1600" spc="-90" dirty="0">
                <a:solidFill>
                  <a:srgbClr val="475568"/>
                </a:solidFill>
                <a:latin typeface="+mn-lt"/>
                <a:cs typeface="Microsoft Sans Serif"/>
              </a:rPr>
              <a:t>της</a:t>
            </a:r>
            <a:r>
              <a:rPr sz="1600" spc="-15" dirty="0">
                <a:solidFill>
                  <a:srgbClr val="475568"/>
                </a:solidFill>
                <a:latin typeface="+mn-lt"/>
                <a:cs typeface="Microsoft Sans Serif"/>
              </a:rPr>
              <a:t> </a:t>
            </a:r>
            <a:r>
              <a:rPr sz="1600" spc="-10" dirty="0">
                <a:solidFill>
                  <a:srgbClr val="475568"/>
                </a:solidFill>
                <a:latin typeface="+mn-lt"/>
                <a:cs typeface="Microsoft Sans Serif"/>
              </a:rPr>
              <a:t>διδασκαλίας</a:t>
            </a:r>
            <a:r>
              <a:rPr sz="1600" spc="-55" dirty="0">
                <a:solidFill>
                  <a:srgbClr val="475568"/>
                </a:solidFill>
                <a:latin typeface="+mn-lt"/>
                <a:cs typeface="Microsoft Sans Serif"/>
              </a:rPr>
              <a:t> </a:t>
            </a:r>
            <a:r>
              <a:rPr sz="1600" spc="-10" dirty="0">
                <a:solidFill>
                  <a:srgbClr val="475568"/>
                </a:solidFill>
                <a:latin typeface="+mn-lt"/>
                <a:cs typeface="Microsoft Sans Serif"/>
              </a:rPr>
              <a:t>τους.</a:t>
            </a:r>
            <a:endParaRPr sz="1600" dirty="0">
              <a:latin typeface="+mn-lt"/>
              <a:cs typeface="Microsoft Sans Serif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62000" y="4191000"/>
            <a:ext cx="5048885" cy="1809750"/>
            <a:chOff x="762000" y="4191000"/>
            <a:chExt cx="5048885" cy="1809750"/>
          </a:xfrm>
        </p:grpSpPr>
        <p:sp>
          <p:nvSpPr>
            <p:cNvPr id="10" name="object 10"/>
            <p:cNvSpPr/>
            <p:nvPr/>
          </p:nvSpPr>
          <p:spPr>
            <a:xfrm>
              <a:off x="762000" y="4191000"/>
              <a:ext cx="5048885" cy="1809750"/>
            </a:xfrm>
            <a:custGeom>
              <a:avLst/>
              <a:gdLst/>
              <a:ahLst/>
              <a:cxnLst/>
              <a:rect l="l" t="t" r="r" b="b"/>
              <a:pathLst>
                <a:path w="5048885" h="1809750">
                  <a:moveTo>
                    <a:pt x="4857921" y="1809599"/>
                  </a:moveTo>
                  <a:lnTo>
                    <a:pt x="190478" y="1809599"/>
                  </a:lnTo>
                  <a:lnTo>
                    <a:pt x="146803" y="1804569"/>
                  </a:lnTo>
                  <a:lnTo>
                    <a:pt x="106710" y="1790239"/>
                  </a:lnTo>
                  <a:lnTo>
                    <a:pt x="71343" y="1767754"/>
                  </a:lnTo>
                  <a:lnTo>
                    <a:pt x="41846" y="1738256"/>
                  </a:lnTo>
                  <a:lnTo>
                    <a:pt x="19360" y="1702889"/>
                  </a:lnTo>
                  <a:lnTo>
                    <a:pt x="5030" y="1662796"/>
                  </a:lnTo>
                  <a:lnTo>
                    <a:pt x="0" y="1619121"/>
                  </a:lnTo>
                  <a:lnTo>
                    <a:pt x="0" y="190478"/>
                  </a:lnTo>
                  <a:lnTo>
                    <a:pt x="5030" y="146803"/>
                  </a:lnTo>
                  <a:lnTo>
                    <a:pt x="19360" y="106710"/>
                  </a:lnTo>
                  <a:lnTo>
                    <a:pt x="41846" y="71343"/>
                  </a:lnTo>
                  <a:lnTo>
                    <a:pt x="71343" y="41845"/>
                  </a:lnTo>
                  <a:lnTo>
                    <a:pt x="106710" y="19360"/>
                  </a:lnTo>
                  <a:lnTo>
                    <a:pt x="146803" y="5030"/>
                  </a:lnTo>
                  <a:lnTo>
                    <a:pt x="190478" y="0"/>
                  </a:lnTo>
                  <a:lnTo>
                    <a:pt x="4857921" y="0"/>
                  </a:lnTo>
                  <a:lnTo>
                    <a:pt x="4930814" y="14499"/>
                  </a:lnTo>
                  <a:lnTo>
                    <a:pt x="4992609" y="55789"/>
                  </a:lnTo>
                  <a:lnTo>
                    <a:pt x="5033900" y="117585"/>
                  </a:lnTo>
                  <a:lnTo>
                    <a:pt x="5048399" y="190478"/>
                  </a:lnTo>
                  <a:lnTo>
                    <a:pt x="5048399" y="1619121"/>
                  </a:lnTo>
                  <a:lnTo>
                    <a:pt x="5043369" y="1662796"/>
                  </a:lnTo>
                  <a:lnTo>
                    <a:pt x="5029039" y="1702889"/>
                  </a:lnTo>
                  <a:lnTo>
                    <a:pt x="5006554" y="1738256"/>
                  </a:lnTo>
                  <a:lnTo>
                    <a:pt x="4977056" y="1767754"/>
                  </a:lnTo>
                  <a:lnTo>
                    <a:pt x="4941689" y="1790239"/>
                  </a:lnTo>
                  <a:lnTo>
                    <a:pt x="4901596" y="1804569"/>
                  </a:lnTo>
                  <a:lnTo>
                    <a:pt x="4857921" y="18095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62000" y="4191000"/>
              <a:ext cx="5048885" cy="1809750"/>
            </a:xfrm>
            <a:custGeom>
              <a:avLst/>
              <a:gdLst/>
              <a:ahLst/>
              <a:cxnLst/>
              <a:rect l="l" t="t" r="r" b="b"/>
              <a:pathLst>
                <a:path w="5048885" h="1809750">
                  <a:moveTo>
                    <a:pt x="0" y="190478"/>
                  </a:moveTo>
                  <a:lnTo>
                    <a:pt x="5030" y="146803"/>
                  </a:lnTo>
                  <a:lnTo>
                    <a:pt x="19360" y="106710"/>
                  </a:lnTo>
                  <a:lnTo>
                    <a:pt x="41846" y="71343"/>
                  </a:lnTo>
                  <a:lnTo>
                    <a:pt x="71343" y="41845"/>
                  </a:lnTo>
                  <a:lnTo>
                    <a:pt x="106710" y="19360"/>
                  </a:lnTo>
                  <a:lnTo>
                    <a:pt x="146803" y="5030"/>
                  </a:lnTo>
                  <a:lnTo>
                    <a:pt x="190478" y="0"/>
                  </a:lnTo>
                  <a:lnTo>
                    <a:pt x="4857921" y="0"/>
                  </a:lnTo>
                  <a:lnTo>
                    <a:pt x="4930814" y="14499"/>
                  </a:lnTo>
                  <a:lnTo>
                    <a:pt x="4992609" y="55789"/>
                  </a:lnTo>
                  <a:lnTo>
                    <a:pt x="5033900" y="117585"/>
                  </a:lnTo>
                  <a:lnTo>
                    <a:pt x="5048399" y="190478"/>
                  </a:lnTo>
                  <a:lnTo>
                    <a:pt x="5048399" y="1619121"/>
                  </a:lnTo>
                  <a:lnTo>
                    <a:pt x="5043369" y="1662796"/>
                  </a:lnTo>
                  <a:lnTo>
                    <a:pt x="5029039" y="1702889"/>
                  </a:lnTo>
                  <a:lnTo>
                    <a:pt x="5006554" y="1738256"/>
                  </a:lnTo>
                  <a:lnTo>
                    <a:pt x="4977056" y="1767754"/>
                  </a:lnTo>
                  <a:lnTo>
                    <a:pt x="4941689" y="1790239"/>
                  </a:lnTo>
                  <a:lnTo>
                    <a:pt x="4901596" y="1804569"/>
                  </a:lnTo>
                  <a:lnTo>
                    <a:pt x="4857921" y="1809599"/>
                  </a:lnTo>
                  <a:lnTo>
                    <a:pt x="190478" y="1809599"/>
                  </a:lnTo>
                  <a:lnTo>
                    <a:pt x="146803" y="1804569"/>
                  </a:lnTo>
                  <a:lnTo>
                    <a:pt x="106710" y="1790239"/>
                  </a:lnTo>
                  <a:lnTo>
                    <a:pt x="71343" y="1767754"/>
                  </a:lnTo>
                  <a:lnTo>
                    <a:pt x="41846" y="1738256"/>
                  </a:lnTo>
                  <a:lnTo>
                    <a:pt x="19360" y="1702889"/>
                  </a:lnTo>
                  <a:lnTo>
                    <a:pt x="5030" y="1662796"/>
                  </a:lnTo>
                  <a:lnTo>
                    <a:pt x="0" y="1619121"/>
                  </a:lnTo>
                  <a:lnTo>
                    <a:pt x="0" y="190478"/>
                  </a:lnTo>
                  <a:close/>
                </a:path>
              </a:pathLst>
            </a:custGeom>
            <a:ln w="9524">
              <a:solidFill>
                <a:srgbClr val="E1E7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701165" y="4587295"/>
            <a:ext cx="4013835" cy="105150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2400" b="1" spc="-10" dirty="0" err="1">
                <a:solidFill>
                  <a:srgbClr val="1E398A"/>
                </a:solidFill>
                <a:latin typeface="+mj-lt"/>
                <a:cs typeface="Arial"/>
              </a:rPr>
              <a:t>Έρευν</a:t>
            </a:r>
            <a:r>
              <a:rPr sz="2400" b="1" spc="-10" dirty="0">
                <a:solidFill>
                  <a:srgbClr val="1E398A"/>
                </a:solidFill>
                <a:latin typeface="+mj-lt"/>
                <a:cs typeface="Arial"/>
              </a:rPr>
              <a:t>α</a:t>
            </a:r>
            <a:endParaRPr sz="2400" dirty="0">
              <a:latin typeface="+mj-lt"/>
              <a:cs typeface="Arial"/>
            </a:endParaRPr>
          </a:p>
          <a:p>
            <a:pPr marL="12700" marR="5080" algn="l">
              <a:lnSpc>
                <a:spcPct val="101600"/>
              </a:lnSpc>
              <a:spcBef>
                <a:spcPts val="585"/>
              </a:spcBef>
            </a:pPr>
            <a:r>
              <a:rPr sz="1600" dirty="0">
                <a:solidFill>
                  <a:srgbClr val="475568"/>
                </a:solidFill>
                <a:latin typeface="+mn-lt"/>
                <a:cs typeface="Microsoft Sans Serif"/>
              </a:rPr>
              <a:t>Μελέτη των αναγκών των φοιτητών και αξιολόγηση διδακτικής αποτελεσματικότητας.</a:t>
            </a:r>
            <a:endParaRPr sz="1600" dirty="0">
              <a:latin typeface="+mn-lt"/>
              <a:cs typeface="Microsoft Sans Serif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6381750" y="4191000"/>
            <a:ext cx="5048885" cy="1809750"/>
            <a:chOff x="6381750" y="4191000"/>
            <a:chExt cx="5048885" cy="1809750"/>
          </a:xfrm>
        </p:grpSpPr>
        <p:sp>
          <p:nvSpPr>
            <p:cNvPr id="16" name="object 16"/>
            <p:cNvSpPr/>
            <p:nvPr/>
          </p:nvSpPr>
          <p:spPr>
            <a:xfrm>
              <a:off x="6381750" y="4191000"/>
              <a:ext cx="5048885" cy="1809750"/>
            </a:xfrm>
            <a:custGeom>
              <a:avLst/>
              <a:gdLst/>
              <a:ahLst/>
              <a:cxnLst/>
              <a:rect l="l" t="t" r="r" b="b"/>
              <a:pathLst>
                <a:path w="5048884" h="1809750">
                  <a:moveTo>
                    <a:pt x="4857921" y="1809599"/>
                  </a:moveTo>
                  <a:lnTo>
                    <a:pt x="190477" y="1809599"/>
                  </a:lnTo>
                  <a:lnTo>
                    <a:pt x="146803" y="1804569"/>
                  </a:lnTo>
                  <a:lnTo>
                    <a:pt x="106710" y="1790239"/>
                  </a:lnTo>
                  <a:lnTo>
                    <a:pt x="71343" y="1767754"/>
                  </a:lnTo>
                  <a:lnTo>
                    <a:pt x="41845" y="1738256"/>
                  </a:lnTo>
                  <a:lnTo>
                    <a:pt x="19360" y="1702889"/>
                  </a:lnTo>
                  <a:lnTo>
                    <a:pt x="5030" y="1662796"/>
                  </a:lnTo>
                  <a:lnTo>
                    <a:pt x="0" y="1619121"/>
                  </a:lnTo>
                  <a:lnTo>
                    <a:pt x="0" y="190478"/>
                  </a:lnTo>
                  <a:lnTo>
                    <a:pt x="5030" y="146803"/>
                  </a:lnTo>
                  <a:lnTo>
                    <a:pt x="19360" y="106710"/>
                  </a:lnTo>
                  <a:lnTo>
                    <a:pt x="41845" y="71343"/>
                  </a:lnTo>
                  <a:lnTo>
                    <a:pt x="71343" y="41845"/>
                  </a:lnTo>
                  <a:lnTo>
                    <a:pt x="106710" y="19360"/>
                  </a:lnTo>
                  <a:lnTo>
                    <a:pt x="146803" y="5030"/>
                  </a:lnTo>
                  <a:lnTo>
                    <a:pt x="190477" y="0"/>
                  </a:lnTo>
                  <a:lnTo>
                    <a:pt x="4857921" y="0"/>
                  </a:lnTo>
                  <a:lnTo>
                    <a:pt x="4930814" y="14499"/>
                  </a:lnTo>
                  <a:lnTo>
                    <a:pt x="4992609" y="55789"/>
                  </a:lnTo>
                  <a:lnTo>
                    <a:pt x="5033900" y="117585"/>
                  </a:lnTo>
                  <a:lnTo>
                    <a:pt x="5048399" y="190478"/>
                  </a:lnTo>
                  <a:lnTo>
                    <a:pt x="5048399" y="1619121"/>
                  </a:lnTo>
                  <a:lnTo>
                    <a:pt x="5043369" y="1662796"/>
                  </a:lnTo>
                  <a:lnTo>
                    <a:pt x="5029039" y="1702889"/>
                  </a:lnTo>
                  <a:lnTo>
                    <a:pt x="5006553" y="1738256"/>
                  </a:lnTo>
                  <a:lnTo>
                    <a:pt x="4977056" y="1767754"/>
                  </a:lnTo>
                  <a:lnTo>
                    <a:pt x="4941689" y="1790239"/>
                  </a:lnTo>
                  <a:lnTo>
                    <a:pt x="4901596" y="1804569"/>
                  </a:lnTo>
                  <a:lnTo>
                    <a:pt x="4857921" y="18095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381750" y="4191000"/>
              <a:ext cx="5048885" cy="1809750"/>
            </a:xfrm>
            <a:custGeom>
              <a:avLst/>
              <a:gdLst/>
              <a:ahLst/>
              <a:cxnLst/>
              <a:rect l="l" t="t" r="r" b="b"/>
              <a:pathLst>
                <a:path w="5048884" h="1809750">
                  <a:moveTo>
                    <a:pt x="0" y="190478"/>
                  </a:moveTo>
                  <a:lnTo>
                    <a:pt x="5030" y="146803"/>
                  </a:lnTo>
                  <a:lnTo>
                    <a:pt x="19360" y="106710"/>
                  </a:lnTo>
                  <a:lnTo>
                    <a:pt x="41845" y="71343"/>
                  </a:lnTo>
                  <a:lnTo>
                    <a:pt x="71343" y="41845"/>
                  </a:lnTo>
                  <a:lnTo>
                    <a:pt x="106710" y="19360"/>
                  </a:lnTo>
                  <a:lnTo>
                    <a:pt x="146803" y="5030"/>
                  </a:lnTo>
                  <a:lnTo>
                    <a:pt x="190477" y="0"/>
                  </a:lnTo>
                  <a:lnTo>
                    <a:pt x="4857921" y="0"/>
                  </a:lnTo>
                  <a:lnTo>
                    <a:pt x="4930814" y="14499"/>
                  </a:lnTo>
                  <a:lnTo>
                    <a:pt x="4992609" y="55789"/>
                  </a:lnTo>
                  <a:lnTo>
                    <a:pt x="5033900" y="117585"/>
                  </a:lnTo>
                  <a:lnTo>
                    <a:pt x="5048399" y="190478"/>
                  </a:lnTo>
                  <a:lnTo>
                    <a:pt x="5048399" y="1619121"/>
                  </a:lnTo>
                  <a:lnTo>
                    <a:pt x="5043369" y="1662796"/>
                  </a:lnTo>
                  <a:lnTo>
                    <a:pt x="5029039" y="1702889"/>
                  </a:lnTo>
                  <a:lnTo>
                    <a:pt x="5006553" y="1738256"/>
                  </a:lnTo>
                  <a:lnTo>
                    <a:pt x="4977056" y="1767754"/>
                  </a:lnTo>
                  <a:lnTo>
                    <a:pt x="4941689" y="1790239"/>
                  </a:lnTo>
                  <a:lnTo>
                    <a:pt x="4901596" y="1804569"/>
                  </a:lnTo>
                  <a:lnTo>
                    <a:pt x="4857921" y="1809599"/>
                  </a:lnTo>
                  <a:lnTo>
                    <a:pt x="190477" y="1809599"/>
                  </a:lnTo>
                  <a:lnTo>
                    <a:pt x="146803" y="1804569"/>
                  </a:lnTo>
                  <a:lnTo>
                    <a:pt x="106710" y="1790239"/>
                  </a:lnTo>
                  <a:lnTo>
                    <a:pt x="71343" y="1767754"/>
                  </a:lnTo>
                  <a:lnTo>
                    <a:pt x="41845" y="1738256"/>
                  </a:lnTo>
                  <a:lnTo>
                    <a:pt x="19360" y="1702889"/>
                  </a:lnTo>
                  <a:lnTo>
                    <a:pt x="5030" y="1662796"/>
                  </a:lnTo>
                  <a:lnTo>
                    <a:pt x="0" y="1619121"/>
                  </a:lnTo>
                  <a:lnTo>
                    <a:pt x="0" y="190478"/>
                  </a:lnTo>
                  <a:close/>
                </a:path>
              </a:pathLst>
            </a:custGeom>
            <a:ln w="9524">
              <a:solidFill>
                <a:srgbClr val="E1E7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7416800" y="4405951"/>
            <a:ext cx="3788810" cy="1081065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0"/>
              </a:spcBef>
            </a:pPr>
            <a:r>
              <a:rPr sz="2400" b="1" spc="-30" dirty="0">
                <a:solidFill>
                  <a:srgbClr val="1E398A"/>
                </a:solidFill>
                <a:latin typeface="+mj-lt"/>
                <a:cs typeface="Arial"/>
              </a:rPr>
              <a:t>Τεχνολογική</a:t>
            </a:r>
            <a:r>
              <a:rPr sz="2400" b="1" spc="-35" dirty="0">
                <a:solidFill>
                  <a:srgbClr val="1E398A"/>
                </a:solidFill>
                <a:latin typeface="+mj-lt"/>
                <a:cs typeface="Arial"/>
              </a:rPr>
              <a:t> </a:t>
            </a:r>
            <a:r>
              <a:rPr sz="2400" b="1" spc="-10" dirty="0">
                <a:solidFill>
                  <a:srgbClr val="1E398A"/>
                </a:solidFill>
                <a:latin typeface="+mj-lt"/>
                <a:cs typeface="Arial"/>
              </a:rPr>
              <a:t>Αρωγή</a:t>
            </a:r>
            <a:endParaRPr sz="2400" dirty="0">
              <a:latin typeface="+mj-lt"/>
              <a:cs typeface="Arial"/>
            </a:endParaRPr>
          </a:p>
          <a:p>
            <a:pPr marL="12700" marR="5080">
              <a:spcBef>
                <a:spcPts val="585"/>
              </a:spcBef>
            </a:pPr>
            <a:r>
              <a:rPr sz="1600" dirty="0">
                <a:solidFill>
                  <a:srgbClr val="475568"/>
                </a:solidFill>
                <a:latin typeface="+mn-lt"/>
                <a:cs typeface="Microsoft Sans Serif"/>
              </a:rPr>
              <a:t>Καθοδήγηση για την ένταξη ψηφιακών μέσων </a:t>
            </a:r>
            <a:r>
              <a:rPr sz="1600">
                <a:solidFill>
                  <a:srgbClr val="475568"/>
                </a:solidFill>
                <a:latin typeface="+mn-lt"/>
                <a:cs typeface="Microsoft Sans Serif"/>
              </a:rPr>
              <a:t>και AI</a:t>
            </a:r>
            <a:r>
              <a:rPr lang="el-GR" sz="1600">
                <a:solidFill>
                  <a:srgbClr val="475568"/>
                </a:solidFill>
                <a:latin typeface="+mn-lt"/>
                <a:cs typeface="Microsoft Sans Serif"/>
              </a:rPr>
              <a:t> </a:t>
            </a:r>
            <a:r>
              <a:rPr lang="el-GR" sz="1600" b="0" i="0">
                <a:solidFill>
                  <a:srgbClr val="303030"/>
                </a:solidFill>
                <a:effectLst/>
                <a:latin typeface="Google Sans Text"/>
              </a:rPr>
              <a:t>στη διδακτική. </a:t>
            </a:r>
            <a:endParaRPr sz="1600" dirty="0">
              <a:latin typeface="+mn-lt"/>
              <a:cs typeface="Microsoft Sans Serif"/>
            </a:endParaRPr>
          </a:p>
        </p:txBody>
      </p:sp>
      <p:sp>
        <p:nvSpPr>
          <p:cNvPr id="21" name="object 21" descr="$PPTXTitle"/>
          <p:cNvSpPr txBox="1">
            <a:spLocks noGrp="1"/>
          </p:cNvSpPr>
          <p:nvPr>
            <p:ph type="title"/>
          </p:nvPr>
        </p:nvSpPr>
        <p:spPr>
          <a:xfrm>
            <a:off x="749300" y="889846"/>
            <a:ext cx="770826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>
                <a:solidFill>
                  <a:srgbClr val="1E398A"/>
                </a:solidFill>
                <a:latin typeface="+mj-lt"/>
              </a:rPr>
              <a:t>Στρατηγικές</a:t>
            </a:r>
            <a:r>
              <a:rPr sz="3300" spc="-110" dirty="0">
                <a:solidFill>
                  <a:srgbClr val="1E398A"/>
                </a:solidFill>
                <a:latin typeface="+mj-lt"/>
              </a:rPr>
              <a:t> </a:t>
            </a:r>
            <a:r>
              <a:rPr sz="3300" dirty="0">
                <a:solidFill>
                  <a:srgbClr val="1E398A"/>
                </a:solidFill>
                <a:latin typeface="+mj-lt"/>
              </a:rPr>
              <a:t>Παρέμβασης</a:t>
            </a:r>
            <a:r>
              <a:rPr sz="3300" spc="-110" dirty="0">
                <a:solidFill>
                  <a:srgbClr val="1E398A"/>
                </a:solidFill>
                <a:latin typeface="+mj-lt"/>
              </a:rPr>
              <a:t> </a:t>
            </a:r>
            <a:r>
              <a:rPr sz="3300" dirty="0">
                <a:solidFill>
                  <a:srgbClr val="1E398A"/>
                </a:solidFill>
                <a:latin typeface="+mj-lt"/>
              </a:rPr>
              <a:t>των</a:t>
            </a:r>
            <a:r>
              <a:rPr sz="3300" spc="-110" dirty="0">
                <a:solidFill>
                  <a:srgbClr val="1E398A"/>
                </a:solidFill>
                <a:latin typeface="+mj-lt"/>
              </a:rPr>
              <a:t> </a:t>
            </a:r>
            <a:r>
              <a:rPr sz="3300" spc="-10" dirty="0">
                <a:solidFill>
                  <a:srgbClr val="1E398A"/>
                </a:solidFill>
                <a:latin typeface="+mj-lt"/>
              </a:rPr>
              <a:t>ΚΕΔΙΜΑ</a:t>
            </a:r>
            <a:endParaRPr sz="3300" dirty="0">
              <a:latin typeface="+mj-lt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71500" y="919311"/>
            <a:ext cx="76200" cy="561975"/>
          </a:xfrm>
          <a:custGeom>
            <a:avLst/>
            <a:gdLst/>
            <a:ahLst/>
            <a:cxnLst/>
            <a:rect l="l" t="t" r="r" b="b"/>
            <a:pathLst>
              <a:path w="76200" h="561975">
                <a:moveTo>
                  <a:pt x="76199" y="561899"/>
                </a:moveTo>
                <a:lnTo>
                  <a:pt x="0" y="561899"/>
                </a:lnTo>
                <a:lnTo>
                  <a:pt x="0" y="0"/>
                </a:lnTo>
                <a:lnTo>
                  <a:pt x="76199" y="0"/>
                </a:lnTo>
                <a:lnTo>
                  <a:pt x="76199" y="561899"/>
                </a:lnTo>
                <a:close/>
              </a:path>
            </a:pathLst>
          </a:custGeom>
          <a:solidFill>
            <a:srgbClr val="3B82F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Εικόνα 23">
            <a:extLst>
              <a:ext uri="{FF2B5EF4-FFF2-40B4-BE49-F238E27FC236}">
                <a16:creationId xmlns:a16="http://schemas.microsoft.com/office/drawing/2014/main" id="{30ED4F5C-6E09-763A-B4EF-3B973429A0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1601" y="2331232"/>
            <a:ext cx="615348" cy="642104"/>
          </a:xfrm>
          <a:prstGeom prst="rect">
            <a:avLst/>
          </a:prstGeom>
        </p:spPr>
      </p:pic>
      <p:pic>
        <p:nvPicPr>
          <p:cNvPr id="26" name="Εικόνα 25">
            <a:extLst>
              <a:ext uri="{FF2B5EF4-FFF2-40B4-BE49-F238E27FC236}">
                <a16:creationId xmlns:a16="http://schemas.microsoft.com/office/drawing/2014/main" id="{7B9DE9F8-1F15-6AB6-9BB2-360159BEA6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6390" y="4413325"/>
            <a:ext cx="482380" cy="528320"/>
          </a:xfrm>
          <a:prstGeom prst="rect">
            <a:avLst/>
          </a:prstGeom>
        </p:spPr>
      </p:pic>
      <p:pic>
        <p:nvPicPr>
          <p:cNvPr id="28" name="Εικόνα 27">
            <a:extLst>
              <a:ext uri="{FF2B5EF4-FFF2-40B4-BE49-F238E27FC236}">
                <a16:creationId xmlns:a16="http://schemas.microsoft.com/office/drawing/2014/main" id="{805488B2-820B-822E-92E1-C5AE19203B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1437" y="4413325"/>
            <a:ext cx="577467" cy="5283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oogle Shape;303;p25"/>
          <p:cNvGrpSpPr/>
          <p:nvPr/>
        </p:nvGrpSpPr>
        <p:grpSpPr>
          <a:xfrm>
            <a:off x="-952500" y="-476250"/>
            <a:ext cx="13811250" cy="8096250"/>
            <a:chOff x="-952500" y="-476250"/>
            <a:chExt cx="13811250" cy="8096250"/>
          </a:xfrm>
        </p:grpSpPr>
        <p:sp>
          <p:nvSpPr>
            <p:cNvPr id="304" name="Google Shape;304;p25"/>
            <p:cNvSpPr/>
            <p:nvPr/>
          </p:nvSpPr>
          <p:spPr>
            <a:xfrm>
              <a:off x="10001250" y="-476250"/>
              <a:ext cx="2857500" cy="2857500"/>
            </a:xfrm>
            <a:prstGeom prst="ellipse">
              <a:avLst/>
            </a:prstGeom>
            <a:solidFill>
              <a:srgbClr val="3B82F6">
                <a:alpha val="5000"/>
              </a:srgbClr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25"/>
            <p:cNvSpPr/>
            <p:nvPr/>
          </p:nvSpPr>
          <p:spPr>
            <a:xfrm>
              <a:off x="-952500" y="3810000"/>
              <a:ext cx="3810000" cy="3810000"/>
            </a:xfrm>
            <a:prstGeom prst="ellipse">
              <a:avLst/>
            </a:prstGeom>
            <a:solidFill>
              <a:srgbClr val="1E3A8A">
                <a:alpha val="3000"/>
              </a:srgbClr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06" name="Google Shape;306;p25"/>
          <p:cNvSpPr/>
          <p:nvPr/>
        </p:nvSpPr>
        <p:spPr>
          <a:xfrm>
            <a:off x="571500" y="571500"/>
            <a:ext cx="76200" cy="5526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07" name="Google Shape;307;p25"/>
          <p:cNvSpPr txBox="1"/>
          <p:nvPr/>
        </p:nvSpPr>
        <p:spPr>
          <a:xfrm>
            <a:off x="762000" y="571500"/>
            <a:ext cx="10668000" cy="5715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l-GR" sz="3200" b="1" dirty="0">
                <a:solidFill>
                  <a:schemeClr val="bg2"/>
                </a:solidFill>
                <a:latin typeface="+mn-lt"/>
              </a:rPr>
              <a:t>Το Έργο και οι Δράσεις του </a:t>
            </a:r>
            <a:r>
              <a:rPr lang="el-GR" sz="3200" b="1" dirty="0">
                <a:latin typeface="+mn-lt"/>
              </a:rPr>
              <a:t>ΚΕΔΙΜΑ ΔΙΠΑΕ</a:t>
            </a:r>
            <a:endParaRPr kumimoji="0" sz="3200" b="1" i="0" u="none" strike="noStrike" kern="0" cap="none" spc="0" normalizeH="0" baseline="0" noProof="0" dirty="0">
              <a:ln>
                <a:noFill/>
              </a:ln>
              <a:solidFill>
                <a:srgbClr val="1E3A8A"/>
              </a:solidFill>
              <a:effectLst/>
              <a:uLnTx/>
              <a:uFillTx/>
              <a:latin typeface="+mn-lt"/>
              <a:ea typeface="Arial"/>
              <a:cs typeface="Arial"/>
              <a:sym typeface="Arial"/>
            </a:endParaRPr>
          </a:p>
        </p:txBody>
      </p:sp>
      <p:grpSp>
        <p:nvGrpSpPr>
          <p:cNvPr id="308" name="Google Shape;308;p25"/>
          <p:cNvGrpSpPr/>
          <p:nvPr/>
        </p:nvGrpSpPr>
        <p:grpSpPr>
          <a:xfrm>
            <a:off x="666750" y="1752600"/>
            <a:ext cx="3429000" cy="1428900"/>
            <a:chOff x="571500" y="1333500"/>
            <a:chExt cx="3429000" cy="1428900"/>
          </a:xfrm>
        </p:grpSpPr>
        <p:sp>
          <p:nvSpPr>
            <p:cNvPr id="309" name="Google Shape;309;p25"/>
            <p:cNvSpPr/>
            <p:nvPr/>
          </p:nvSpPr>
          <p:spPr>
            <a:xfrm>
              <a:off x="571500" y="1333500"/>
              <a:ext cx="3429000" cy="1428900"/>
            </a:xfrm>
            <a:prstGeom prst="roundRect">
              <a:avLst>
                <a:gd name="adj" fmla="val 13333"/>
              </a:avLst>
            </a:prstGeom>
            <a:solidFill>
              <a:srgbClr val="FFFFFF"/>
            </a:solidFill>
            <a:ln w="9525" cap="flat" cmpd="sng">
              <a:solidFill>
                <a:srgbClr val="E2E8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25"/>
            <p:cNvSpPr txBox="1"/>
            <p:nvPr/>
          </p:nvSpPr>
          <p:spPr>
            <a:xfrm>
              <a:off x="762000" y="1485899"/>
              <a:ext cx="3048000" cy="12287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ΠΕ</a:t>
              </a:r>
              <a:r>
                <a:rPr kumimoji="0" lang="en-US" sz="2000" b="1" i="0" u="none" strike="noStrike" kern="0" cap="none" spc="0" normalizeH="0" baseline="-2500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1</a:t>
              </a: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: Απ</a:t>
              </a:r>
              <a:r>
                <a:rPr kumimoji="0" lang="en-US" sz="20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οτίμηση</a:t>
              </a:r>
              <a:endParaRPr kumimoji="0" sz="2000" b="1" i="0" u="none" strike="noStrike" kern="0" cap="none" spc="0" normalizeH="0" baseline="0" noProof="0" dirty="0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Απ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οτίμηση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της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υφιστάμενης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κα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τάστ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ασης του Ιδρύματος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μέσω ερωτηματολογίων</a:t>
              </a: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και χαρτογράφηση εκπαιδευτικών αναγκών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475569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.</a:t>
              </a: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475569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</p:grpSp>
      <p:grpSp>
        <p:nvGrpSpPr>
          <p:cNvPr id="311" name="Google Shape;311;p25"/>
          <p:cNvGrpSpPr/>
          <p:nvPr/>
        </p:nvGrpSpPr>
        <p:grpSpPr>
          <a:xfrm>
            <a:off x="4476750" y="1752600"/>
            <a:ext cx="3429000" cy="1428900"/>
            <a:chOff x="4381500" y="1333500"/>
            <a:chExt cx="3429000" cy="1428900"/>
          </a:xfrm>
        </p:grpSpPr>
        <p:sp>
          <p:nvSpPr>
            <p:cNvPr id="312" name="Google Shape;312;p25"/>
            <p:cNvSpPr/>
            <p:nvPr/>
          </p:nvSpPr>
          <p:spPr>
            <a:xfrm>
              <a:off x="4381500" y="1333500"/>
              <a:ext cx="3429000" cy="1428900"/>
            </a:xfrm>
            <a:prstGeom prst="roundRect">
              <a:avLst>
                <a:gd name="adj" fmla="val 13333"/>
              </a:avLst>
            </a:prstGeom>
            <a:solidFill>
              <a:srgbClr val="FFFFFF"/>
            </a:solidFill>
            <a:ln w="9525" cap="flat" cmpd="sng">
              <a:solidFill>
                <a:srgbClr val="E2E8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25"/>
            <p:cNvSpPr txBox="1"/>
            <p:nvPr/>
          </p:nvSpPr>
          <p:spPr>
            <a:xfrm>
              <a:off x="4572000" y="1409700"/>
              <a:ext cx="3048000" cy="13049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ΠΕ</a:t>
              </a:r>
              <a:r>
                <a:rPr kumimoji="0" lang="en-US" sz="2000" b="1" i="0" u="none" strike="noStrike" kern="0" cap="none" spc="0" normalizeH="0" baseline="-2500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2</a:t>
              </a: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: </a:t>
              </a:r>
              <a:r>
                <a:rPr kumimoji="0" lang="en-US" sz="20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Ψηφι</a:t>
              </a: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ακές Υποδομές</a:t>
              </a:r>
              <a:endParaRPr kumimoji="0" sz="2000" b="1" i="0" u="none" strike="noStrike" kern="0" cap="none" spc="0" normalizeH="0" baseline="0" noProof="0" dirty="0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Εικονικά Περιβάλλοντα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(Metaverse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), αποθετήρι</a:t>
              </a:r>
              <a:r>
                <a:rPr lang="el-GR" sz="140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ο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καλών πρακτικών</a:t>
              </a: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(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repositoriy</a:t>
              </a: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), </a:t>
              </a:r>
              <a:r>
                <a:rPr lang="el-GR" sz="140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εργαστηρία ανταλλαγής εμπειριών και τεχνογνωσίας (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microlabs</a:t>
              </a: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).</a:t>
              </a: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</p:grpSp>
      <p:grpSp>
        <p:nvGrpSpPr>
          <p:cNvPr id="314" name="Google Shape;314;p25"/>
          <p:cNvGrpSpPr/>
          <p:nvPr/>
        </p:nvGrpSpPr>
        <p:grpSpPr>
          <a:xfrm>
            <a:off x="8286750" y="1752600"/>
            <a:ext cx="3429000" cy="1428900"/>
            <a:chOff x="8191500" y="1333500"/>
            <a:chExt cx="3429000" cy="1428900"/>
          </a:xfrm>
        </p:grpSpPr>
        <p:sp>
          <p:nvSpPr>
            <p:cNvPr id="315" name="Google Shape;315;p25"/>
            <p:cNvSpPr/>
            <p:nvPr/>
          </p:nvSpPr>
          <p:spPr>
            <a:xfrm>
              <a:off x="8191500" y="1333500"/>
              <a:ext cx="3429000" cy="1428900"/>
            </a:xfrm>
            <a:prstGeom prst="roundRect">
              <a:avLst>
                <a:gd name="adj" fmla="val 13333"/>
              </a:avLst>
            </a:prstGeom>
            <a:solidFill>
              <a:srgbClr val="FFFFFF"/>
            </a:solidFill>
            <a:ln w="9525" cap="flat" cmpd="sng">
              <a:solidFill>
                <a:srgbClr val="E2E8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25"/>
            <p:cNvSpPr txBox="1"/>
            <p:nvPr/>
          </p:nvSpPr>
          <p:spPr>
            <a:xfrm>
              <a:off x="8382000" y="1564089"/>
              <a:ext cx="3048000" cy="1143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ΠΕ</a:t>
              </a:r>
              <a:r>
                <a:rPr kumimoji="0" lang="en-US" sz="2000" b="1" i="0" u="none" strike="noStrike" kern="0" cap="none" spc="0" normalizeH="0" baseline="-2500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3</a:t>
              </a: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: </a:t>
              </a:r>
              <a:r>
                <a:rPr kumimoji="0" lang="en-US" sz="20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Σχέδι</a:t>
              </a: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α Διδασκαλίας</a:t>
              </a:r>
              <a:endParaRPr kumimoji="0" sz="2000" b="1" i="0" u="none" strike="noStrike" kern="0" cap="none" spc="0" normalizeH="0" baseline="0" noProof="0" dirty="0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Συλλογή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σχεδίων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διδ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ασκαλίας από τις διάφορες Σχολές του Πανεπιστημίου.</a:t>
              </a: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</p:grpSp>
      <p:grpSp>
        <p:nvGrpSpPr>
          <p:cNvPr id="317" name="Google Shape;317;p25"/>
          <p:cNvGrpSpPr/>
          <p:nvPr/>
        </p:nvGrpSpPr>
        <p:grpSpPr>
          <a:xfrm>
            <a:off x="666750" y="3371850"/>
            <a:ext cx="3429000" cy="1428900"/>
            <a:chOff x="571500" y="2952750"/>
            <a:chExt cx="3429000" cy="1428900"/>
          </a:xfrm>
        </p:grpSpPr>
        <p:sp>
          <p:nvSpPr>
            <p:cNvPr id="318" name="Google Shape;318;p25"/>
            <p:cNvSpPr/>
            <p:nvPr/>
          </p:nvSpPr>
          <p:spPr>
            <a:xfrm>
              <a:off x="571500" y="2952750"/>
              <a:ext cx="3429000" cy="1428900"/>
            </a:xfrm>
            <a:prstGeom prst="roundRect">
              <a:avLst>
                <a:gd name="adj" fmla="val 13333"/>
              </a:avLst>
            </a:prstGeom>
            <a:solidFill>
              <a:srgbClr val="FFFFFF"/>
            </a:solidFill>
            <a:ln w="9525" cap="flat" cmpd="sng">
              <a:solidFill>
                <a:srgbClr val="E2E8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9" name="Google Shape;319;p25"/>
            <p:cNvSpPr txBox="1"/>
            <p:nvPr/>
          </p:nvSpPr>
          <p:spPr>
            <a:xfrm>
              <a:off x="762000" y="3156229"/>
              <a:ext cx="3048000" cy="1143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ΠΕ</a:t>
              </a:r>
              <a:r>
                <a:rPr kumimoji="0" lang="en-US" sz="2000" b="1" i="0" u="none" strike="noStrike" kern="0" cap="none" spc="0" normalizeH="0" baseline="-2500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4</a:t>
              </a: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: Επ</a:t>
              </a:r>
              <a:r>
                <a:rPr kumimoji="0" lang="en-US" sz="20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ιμόρφωση</a:t>
              </a:r>
              <a:endParaRPr kumimoji="0" sz="2000" b="1" i="0" u="none" strike="noStrike" kern="0" cap="none" spc="0" normalizeH="0" baseline="0" noProof="0" dirty="0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Επ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ιμόρφωση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του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ακα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δημ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αϊκού προσωπικού μέσω ομιλιών και παρουσιάσεων.</a:t>
              </a: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</p:grpSp>
      <p:grpSp>
        <p:nvGrpSpPr>
          <p:cNvPr id="320" name="Google Shape;320;p25"/>
          <p:cNvGrpSpPr/>
          <p:nvPr/>
        </p:nvGrpSpPr>
        <p:grpSpPr>
          <a:xfrm>
            <a:off x="4476750" y="3371850"/>
            <a:ext cx="3429000" cy="1428900"/>
            <a:chOff x="4381500" y="2952750"/>
            <a:chExt cx="3429000" cy="1428900"/>
          </a:xfrm>
        </p:grpSpPr>
        <p:sp>
          <p:nvSpPr>
            <p:cNvPr id="321" name="Google Shape;321;p25"/>
            <p:cNvSpPr/>
            <p:nvPr/>
          </p:nvSpPr>
          <p:spPr>
            <a:xfrm>
              <a:off x="4381500" y="2952750"/>
              <a:ext cx="3429000" cy="1428900"/>
            </a:xfrm>
            <a:prstGeom prst="roundRect">
              <a:avLst>
                <a:gd name="adj" fmla="val 13333"/>
              </a:avLst>
            </a:prstGeom>
            <a:solidFill>
              <a:srgbClr val="FFFFFF"/>
            </a:solidFill>
            <a:ln w="9525" cap="flat" cmpd="sng">
              <a:solidFill>
                <a:srgbClr val="E2E8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2" name="Google Shape;322;p25"/>
            <p:cNvSpPr txBox="1"/>
            <p:nvPr/>
          </p:nvSpPr>
          <p:spPr>
            <a:xfrm>
              <a:off x="4572000" y="3152700"/>
              <a:ext cx="3048000" cy="9016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ΠΕ</a:t>
              </a:r>
              <a:r>
                <a:rPr kumimoji="0" lang="en-US" sz="2000" b="1" i="0" u="none" strike="noStrike" kern="0" cap="none" spc="0" normalizeH="0" baseline="-2500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5</a:t>
              </a: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: </a:t>
              </a:r>
              <a:r>
                <a:rPr kumimoji="0" lang="en-US" sz="20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Ψηφι</a:t>
              </a: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ακά Εργαλεία</a:t>
              </a:r>
              <a:endParaRPr kumimoji="0" sz="2000" b="1" i="0" u="none" strike="noStrike" kern="0" cap="none" spc="0" normalizeH="0" baseline="0" noProof="0" dirty="0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Πιλοτική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εφ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αρμογή νέων ψηφιακών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εργαλείων διδασκαλίας</a:t>
              </a: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(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limesurvey, bodyswaps</a:t>
              </a: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)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.</a:t>
              </a: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</p:grpSp>
      <p:grpSp>
        <p:nvGrpSpPr>
          <p:cNvPr id="323" name="Google Shape;323;p25"/>
          <p:cNvGrpSpPr/>
          <p:nvPr/>
        </p:nvGrpSpPr>
        <p:grpSpPr>
          <a:xfrm>
            <a:off x="8286750" y="3371850"/>
            <a:ext cx="3429000" cy="1428900"/>
            <a:chOff x="8191500" y="2952750"/>
            <a:chExt cx="3429000" cy="1428900"/>
          </a:xfrm>
        </p:grpSpPr>
        <p:sp>
          <p:nvSpPr>
            <p:cNvPr id="324" name="Google Shape;324;p25"/>
            <p:cNvSpPr/>
            <p:nvPr/>
          </p:nvSpPr>
          <p:spPr>
            <a:xfrm>
              <a:off x="8191500" y="2952750"/>
              <a:ext cx="3429000" cy="1428900"/>
            </a:xfrm>
            <a:prstGeom prst="roundRect">
              <a:avLst>
                <a:gd name="adj" fmla="val 13333"/>
              </a:avLst>
            </a:prstGeom>
            <a:solidFill>
              <a:srgbClr val="FFFFFF"/>
            </a:solidFill>
            <a:ln w="9525" cap="flat" cmpd="sng">
              <a:solidFill>
                <a:srgbClr val="E2E8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25"/>
            <p:cNvSpPr txBox="1"/>
            <p:nvPr/>
          </p:nvSpPr>
          <p:spPr>
            <a:xfrm>
              <a:off x="8382000" y="3105225"/>
              <a:ext cx="3048000" cy="1143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ΠΕ</a:t>
              </a:r>
              <a:r>
                <a:rPr kumimoji="0" lang="en-US" sz="2000" b="1" i="0" u="none" strike="noStrike" kern="0" cap="none" spc="0" normalizeH="0" baseline="-2500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6</a:t>
              </a: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: </a:t>
              </a:r>
              <a:r>
                <a:rPr kumimoji="0" lang="en-US" sz="20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Προσ</a:t>
              </a: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βασιμότητα</a:t>
              </a:r>
              <a:endParaRPr kumimoji="0" sz="2000" b="1" i="0" u="none" strike="noStrike" kern="0" cap="none" spc="0" normalizeH="0" baseline="0" noProof="0" dirty="0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Δημιουργί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α Μονάδας Παιδαγωγικού Σχεδιασμού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και Προσβασιμότητας</a:t>
              </a: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Υλικού μαθημάτων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.</a:t>
              </a: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</p:grpSp>
      <p:sp>
        <p:nvSpPr>
          <p:cNvPr id="326" name="Google Shape;326;p25"/>
          <p:cNvSpPr/>
          <p:nvPr/>
        </p:nvSpPr>
        <p:spPr>
          <a:xfrm>
            <a:off x="666750" y="5238825"/>
            <a:ext cx="11049000" cy="1143000"/>
          </a:xfrm>
          <a:prstGeom prst="roundRect">
            <a:avLst>
              <a:gd name="adj" fmla="val 16666"/>
            </a:avLst>
          </a:prstGeom>
          <a:solidFill>
            <a:srgbClr val="1E3A8A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27" name="Google Shape;327;p25"/>
          <p:cNvSpPr txBox="1"/>
          <p:nvPr/>
        </p:nvSpPr>
        <p:spPr>
          <a:xfrm>
            <a:off x="1047750" y="5334075"/>
            <a:ext cx="10287000" cy="9525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Απ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τά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Απ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οτελέσμ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ατα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BFDBF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5 Κα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BFDBF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ινοτόμες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BFDBF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Υπ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BFDBF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ηρεσίες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BFDBF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| 10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BFDBF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Μέλη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BFDBF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ΔΕΠ | 7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BFDBF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Εξωτερικοί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BFDBF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BFDBF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Ερευνητές</a:t>
            </a:r>
            <a:endParaRPr kumimoji="0" b="0" i="0" u="none" strike="noStrike" kern="0" cap="none" spc="0" normalizeH="0" baseline="0" noProof="0" dirty="0">
              <a:ln>
                <a:noFill/>
              </a:ln>
              <a:solidFill>
                <a:srgbClr val="BFDBF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" grpId="0" animBg="1"/>
      <p:bldP spid="3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0" name="Google Shape;330;p2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16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31" name="Google Shape;331;p26"/>
          <p:cNvSpPr/>
          <p:nvPr/>
        </p:nvSpPr>
        <p:spPr>
          <a:xfrm>
            <a:off x="10001250" y="-476250"/>
            <a:ext cx="2857500" cy="2857500"/>
          </a:xfrm>
          <a:prstGeom prst="ellipse">
            <a:avLst/>
          </a:prstGeom>
          <a:solidFill>
            <a:srgbClr val="3B82F6">
              <a:alpha val="5000"/>
            </a:srgb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32" name="Google Shape;332;p26"/>
          <p:cNvSpPr/>
          <p:nvPr/>
        </p:nvSpPr>
        <p:spPr>
          <a:xfrm>
            <a:off x="-952500" y="3810000"/>
            <a:ext cx="3810000" cy="3810000"/>
          </a:xfrm>
          <a:prstGeom prst="ellipse">
            <a:avLst/>
          </a:prstGeom>
          <a:solidFill>
            <a:srgbClr val="1E3A8A">
              <a:alpha val="3000"/>
            </a:srgb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33" name="Google Shape;333;p26"/>
          <p:cNvSpPr/>
          <p:nvPr/>
        </p:nvSpPr>
        <p:spPr>
          <a:xfrm>
            <a:off x="571500" y="476250"/>
            <a:ext cx="76200" cy="5715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34" name="Google Shape;334;p26"/>
          <p:cNvSpPr txBox="1"/>
          <p:nvPr/>
        </p:nvSpPr>
        <p:spPr>
          <a:xfrm>
            <a:off x="762000" y="476250"/>
            <a:ext cx="106680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Ενδυνάμωση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της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Ακ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αδημαϊκής Διδασκαλίας: 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Παρουσίαση Επερχόμενων Παραδοτέων</a:t>
            </a:r>
            <a:endParaRPr kumimoji="0" sz="3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grpSp>
        <p:nvGrpSpPr>
          <p:cNvPr id="335" name="Google Shape;335;p26"/>
          <p:cNvGrpSpPr/>
          <p:nvPr/>
        </p:nvGrpSpPr>
        <p:grpSpPr>
          <a:xfrm>
            <a:off x="618203" y="1619250"/>
            <a:ext cx="3429000" cy="1714500"/>
            <a:chOff x="571500" y="1333500"/>
            <a:chExt cx="3429000" cy="1714500"/>
          </a:xfrm>
        </p:grpSpPr>
        <p:sp>
          <p:nvSpPr>
            <p:cNvPr id="336" name="Google Shape;336;p26"/>
            <p:cNvSpPr/>
            <p:nvPr/>
          </p:nvSpPr>
          <p:spPr>
            <a:xfrm>
              <a:off x="571500" y="1333500"/>
              <a:ext cx="3429000" cy="1714500"/>
            </a:xfrm>
            <a:prstGeom prst="roundRect">
              <a:avLst>
                <a:gd name="adj" fmla="val 11111"/>
              </a:avLst>
            </a:prstGeom>
            <a:solidFill>
              <a:srgbClr val="FFFFFF"/>
            </a:solidFill>
            <a:ln w="9525" cap="flat" cmpd="sng">
              <a:solidFill>
                <a:srgbClr val="E2E8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26"/>
            <p:cNvSpPr txBox="1"/>
            <p:nvPr/>
          </p:nvSpPr>
          <p:spPr>
            <a:xfrm>
              <a:off x="668594" y="1543050"/>
              <a:ext cx="3238500" cy="1428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Αξιολόγηση</a:t>
              </a: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</a:t>
              </a:r>
              <a:r>
                <a:rPr kumimoji="0" lang="en-US" sz="2000" b="1" i="0" u="none" strike="noStrike" kern="0" cap="none" spc="0" normalizeH="0" baseline="0" noProof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&amp; Μεθοδολογία</a:t>
              </a:r>
              <a:endParaRPr kumimoji="0" lang="el-GR" sz="2000" b="1" i="0" u="none" strike="noStrike" kern="0" cap="none" spc="0" normalizeH="0" baseline="0" noProof="0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  <a:p>
              <a:pPr algn="ctr" rtl="0">
                <a:buClr>
                  <a:srgbClr val="000000"/>
                </a:buClr>
                <a:defRPr/>
              </a:pPr>
              <a:endParaRPr lang="en-US" sz="1400">
                <a:solidFill>
                  <a:srgbClr val="30303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rtl="0">
                <a:buClr>
                  <a:srgbClr val="000000"/>
                </a:buClr>
                <a:defRPr/>
              </a:pPr>
              <a:r>
                <a:rPr lang="el-GR" sz="1400">
                  <a:solidFill>
                    <a:srgbClr val="30303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Μέτρηση των μαθησιακών αποτελεσμάτων</a:t>
              </a:r>
              <a:r>
                <a:rPr lang="el-GR" sz="1600">
                  <a:solidFill>
                    <a:srgbClr val="303030"/>
                  </a:solidFill>
                  <a:latin typeface="Google Sans Text"/>
                </a:rPr>
                <a:t>.</a:t>
              </a:r>
            </a:p>
          </p:txBody>
        </p:sp>
      </p:grpSp>
      <p:grpSp>
        <p:nvGrpSpPr>
          <p:cNvPr id="338" name="Google Shape;338;p26"/>
          <p:cNvGrpSpPr/>
          <p:nvPr/>
        </p:nvGrpSpPr>
        <p:grpSpPr>
          <a:xfrm>
            <a:off x="4428203" y="1619250"/>
            <a:ext cx="3429000" cy="1714500"/>
            <a:chOff x="4381500" y="1333500"/>
            <a:chExt cx="3429000" cy="1714500"/>
          </a:xfrm>
        </p:grpSpPr>
        <p:sp>
          <p:nvSpPr>
            <p:cNvPr id="339" name="Google Shape;339;p26"/>
            <p:cNvSpPr/>
            <p:nvPr/>
          </p:nvSpPr>
          <p:spPr>
            <a:xfrm>
              <a:off x="4381500" y="1333500"/>
              <a:ext cx="3429000" cy="1714500"/>
            </a:xfrm>
            <a:prstGeom prst="roundRect">
              <a:avLst>
                <a:gd name="adj" fmla="val 11111"/>
              </a:avLst>
            </a:prstGeom>
            <a:solidFill>
              <a:srgbClr val="FFFFFF"/>
            </a:solidFill>
            <a:ln w="9525" cap="flat" cmpd="sng">
              <a:solidFill>
                <a:srgbClr val="E2E8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0" name="Google Shape;340;p26"/>
            <p:cNvSpPr txBox="1"/>
            <p:nvPr/>
          </p:nvSpPr>
          <p:spPr>
            <a:xfrm>
              <a:off x="4572000" y="1452338"/>
              <a:ext cx="3048000" cy="1428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Επ</a:t>
              </a:r>
              <a:r>
                <a:rPr kumimoji="0" lang="en-US" sz="20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ιμόρφωση</a:t>
              </a: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&amp; Υπ</a:t>
              </a:r>
              <a:r>
                <a:rPr kumimoji="0" lang="en-US" sz="20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οστήριξη</a:t>
              </a:r>
              <a:endParaRPr kumimoji="0" sz="2000" b="1" i="0" u="none" strike="noStrike" kern="0" cap="none" spc="0" normalizeH="0" baseline="0" noProof="0" dirty="0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  <a:p>
              <a:pPr marL="158750" algn="ctr" rtl="0">
                <a:spcBef>
                  <a:spcPts val="750"/>
                </a:spcBef>
                <a:buClr>
                  <a:srgbClr val="475569"/>
                </a:buClr>
                <a:buSzPts val="1100"/>
                <a:defRPr/>
              </a:pPr>
              <a:r>
                <a:rPr lang="el-GR" sz="140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Ανάγκες ΔΕΠ,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Επιμορφωτικές δράσεις</a:t>
              </a:r>
              <a:r>
                <a:rPr lang="el-GR" sz="140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,</a:t>
              </a:r>
              <a:r>
                <a:rPr lang="el-GR" sz="14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Mentoring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&amp; Peer Review</a:t>
              </a: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</p:grpSp>
      <p:grpSp>
        <p:nvGrpSpPr>
          <p:cNvPr id="341" name="Google Shape;341;p26"/>
          <p:cNvGrpSpPr/>
          <p:nvPr/>
        </p:nvGrpSpPr>
        <p:grpSpPr>
          <a:xfrm>
            <a:off x="8238203" y="1619250"/>
            <a:ext cx="3429000" cy="1714500"/>
            <a:chOff x="8191500" y="1333500"/>
            <a:chExt cx="3429000" cy="1714500"/>
          </a:xfrm>
        </p:grpSpPr>
        <p:sp>
          <p:nvSpPr>
            <p:cNvPr id="342" name="Google Shape;342;p26"/>
            <p:cNvSpPr/>
            <p:nvPr/>
          </p:nvSpPr>
          <p:spPr>
            <a:xfrm>
              <a:off x="8191500" y="1333500"/>
              <a:ext cx="3429000" cy="1714500"/>
            </a:xfrm>
            <a:prstGeom prst="roundRect">
              <a:avLst>
                <a:gd name="adj" fmla="val 11111"/>
              </a:avLst>
            </a:prstGeom>
            <a:solidFill>
              <a:srgbClr val="FFFFFF"/>
            </a:solidFill>
            <a:ln w="9525" cap="flat" cmpd="sng">
              <a:solidFill>
                <a:srgbClr val="E2E8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3" name="Google Shape;343;p26"/>
            <p:cNvSpPr txBox="1"/>
            <p:nvPr/>
          </p:nvSpPr>
          <p:spPr>
            <a:xfrm>
              <a:off x="8337141" y="1381050"/>
              <a:ext cx="3048000" cy="1428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Στρ</a:t>
              </a: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ατηγική &amp; Πρότυπα</a:t>
              </a:r>
              <a:endParaRPr kumimoji="0" sz="2000" b="1" i="0" u="none" strike="noStrike" kern="0" cap="none" spc="0" normalizeH="0" baseline="0" noProof="0" dirty="0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  <a:p>
              <a:pPr marL="158750" marR="0" lvl="0" algn="ctr" defTabSz="914400" rtl="0" eaLnBrk="1" fontAlgn="auto" latinLnBrk="0" hangingPunct="1">
                <a:lnSpc>
                  <a:spcPct val="100000"/>
                </a:lnSpc>
                <a:spcBef>
                  <a:spcPts val="750"/>
                </a:spcBef>
                <a:spcAft>
                  <a:spcPts val="0"/>
                </a:spcAft>
                <a:buClr>
                  <a:srgbClr val="475569"/>
                </a:buClr>
                <a:buSzPts val="1100"/>
                <a:tabLst/>
                <a:defRPr/>
              </a:pP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Αναβάθμιση Προγραμμάτων Σπουδών</a:t>
              </a: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</p:grpSp>
      <p:grpSp>
        <p:nvGrpSpPr>
          <p:cNvPr id="344" name="Google Shape;344;p26"/>
          <p:cNvGrpSpPr/>
          <p:nvPr/>
        </p:nvGrpSpPr>
        <p:grpSpPr>
          <a:xfrm>
            <a:off x="618203" y="3524250"/>
            <a:ext cx="5334000" cy="1714500"/>
            <a:chOff x="571500" y="3238500"/>
            <a:chExt cx="5334000" cy="1714500"/>
          </a:xfrm>
        </p:grpSpPr>
        <p:sp>
          <p:nvSpPr>
            <p:cNvPr id="345" name="Google Shape;345;p26"/>
            <p:cNvSpPr/>
            <p:nvPr/>
          </p:nvSpPr>
          <p:spPr>
            <a:xfrm>
              <a:off x="571500" y="3238500"/>
              <a:ext cx="5334000" cy="1714500"/>
            </a:xfrm>
            <a:prstGeom prst="roundRect">
              <a:avLst>
                <a:gd name="adj" fmla="val 11111"/>
              </a:avLst>
            </a:prstGeom>
            <a:solidFill>
              <a:srgbClr val="FFFFFF"/>
            </a:solidFill>
            <a:ln w="9525" cap="flat" cmpd="sng">
              <a:solidFill>
                <a:srgbClr val="E2E8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6" name="Google Shape;346;p26"/>
            <p:cNvSpPr txBox="1"/>
            <p:nvPr/>
          </p:nvSpPr>
          <p:spPr>
            <a:xfrm>
              <a:off x="762000" y="3381375"/>
              <a:ext cx="4953000" cy="1428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Κα</a:t>
              </a:r>
              <a:r>
                <a:rPr kumimoji="0" lang="en-US" sz="20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ινοτομί</a:t>
              </a: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α &amp; Δικτύωση</a:t>
              </a:r>
              <a:endParaRPr kumimoji="0" 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  <a:p>
              <a:pPr marL="158750" marR="0" lvl="0" algn="ctr" defTabSz="914400" rtl="0" eaLnBrk="1" fontAlgn="auto" latinLnBrk="0" hangingPunct="1">
                <a:lnSpc>
                  <a:spcPct val="100000"/>
                </a:lnSpc>
                <a:spcBef>
                  <a:spcPts val="750"/>
                </a:spcBef>
                <a:spcAft>
                  <a:spcPts val="0"/>
                </a:spcAft>
                <a:buClr>
                  <a:srgbClr val="475569"/>
                </a:buClr>
                <a:buSzPts val="1100"/>
                <a:tabLst/>
                <a:defRPr/>
              </a:pP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Επισκόπηση δ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ιεθν</a:t>
              </a: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ών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καλ</a:t>
              </a: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ών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 πρακτικ</a:t>
              </a:r>
              <a:r>
                <a:rPr lang="el-GR" sz="140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ών και α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πολογισμός </a:t>
              </a: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εκδηλώσεων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AI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&amp; 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Προσ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βασιμότητας</a:t>
              </a: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</p:grpSp>
      <p:grpSp>
        <p:nvGrpSpPr>
          <p:cNvPr id="347" name="Google Shape;347;p26"/>
          <p:cNvGrpSpPr/>
          <p:nvPr/>
        </p:nvGrpSpPr>
        <p:grpSpPr>
          <a:xfrm>
            <a:off x="6333203" y="3524250"/>
            <a:ext cx="5334000" cy="1714500"/>
            <a:chOff x="6286500" y="3238500"/>
            <a:chExt cx="5334000" cy="1714500"/>
          </a:xfrm>
        </p:grpSpPr>
        <p:sp>
          <p:nvSpPr>
            <p:cNvPr id="348" name="Google Shape;348;p26"/>
            <p:cNvSpPr/>
            <p:nvPr/>
          </p:nvSpPr>
          <p:spPr>
            <a:xfrm>
              <a:off x="6286500" y="3238500"/>
              <a:ext cx="5334000" cy="1714500"/>
            </a:xfrm>
            <a:prstGeom prst="roundRect">
              <a:avLst>
                <a:gd name="adj" fmla="val 11111"/>
              </a:avLst>
            </a:prstGeom>
            <a:solidFill>
              <a:srgbClr val="FFFFFF"/>
            </a:solidFill>
            <a:ln w="9525" cap="flat" cmpd="sng">
              <a:solidFill>
                <a:srgbClr val="E2E8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26"/>
            <p:cNvSpPr txBox="1"/>
            <p:nvPr/>
          </p:nvSpPr>
          <p:spPr>
            <a:xfrm>
              <a:off x="6477000" y="3381375"/>
              <a:ext cx="4953000" cy="1428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Εργ</a:t>
              </a: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1E3A8A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αλεία &amp; Αναφορές</a:t>
              </a:r>
              <a:endParaRPr kumimoji="0" 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1E3A8A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  <a:p>
              <a:pPr marL="158750" marR="0" lvl="0" algn="ctr" defTabSz="914400" rtl="0" eaLnBrk="1" fontAlgn="auto" latinLnBrk="0" hangingPunct="1">
                <a:lnSpc>
                  <a:spcPct val="100000"/>
                </a:lnSpc>
                <a:spcBef>
                  <a:spcPts val="750"/>
                </a:spcBef>
                <a:spcAft>
                  <a:spcPts val="0"/>
                </a:spcAft>
                <a:buClr>
                  <a:srgbClr val="475569"/>
                </a:buClr>
                <a:buSzPts val="1100"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Εγχειρίδιο </a:t>
              </a: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χρήσης ε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ργαλείω</a:t>
              </a: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ν,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Δείκτες </a:t>
              </a: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απόδοσης (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KPIs</a:t>
              </a: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) και τεχνικές εκθέσεις για σ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υνεισφορά </a:t>
              </a:r>
              <a:r>
                <a:rPr kumimoji="0" lang="el-GR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του Κέντρου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στη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/>
                </a:rPr>
                <a:t>ΜΟΔΙΠ</a:t>
              </a: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</p:grpSp>
      <p:sp>
        <p:nvSpPr>
          <p:cNvPr id="350" name="Google Shape;350;p26"/>
          <p:cNvSpPr/>
          <p:nvPr/>
        </p:nvSpPr>
        <p:spPr>
          <a:xfrm>
            <a:off x="618203" y="5619750"/>
            <a:ext cx="11049000" cy="952500"/>
          </a:xfrm>
          <a:prstGeom prst="roundRect">
            <a:avLst>
              <a:gd name="adj" fmla="val 20000"/>
            </a:avLst>
          </a:prstGeom>
          <a:solidFill>
            <a:srgbClr val="1E3A8A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51" name="Google Shape;351;p26"/>
          <p:cNvSpPr txBox="1"/>
          <p:nvPr/>
        </p:nvSpPr>
        <p:spPr>
          <a:xfrm>
            <a:off x="999203" y="5619750"/>
            <a:ext cx="10287000" cy="95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Προγρ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αμματισμός και Υλοποίηση Παραδοτέων για την Αναβάθμιση της Εκπαιδευτικής Διαδικασίας</a:t>
            </a:r>
            <a:endParaRPr kumimoji="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R="5080" algn="ctr"/>
            <a:r>
              <a:rPr sz="3600" dirty="0">
                <a:solidFill>
                  <a:srgbClr val="1E398A"/>
                </a:solidFill>
                <a:latin typeface="+mj-lt"/>
              </a:rPr>
              <a:t>Σας ευχαριστούμε για την προσοχή σας!</a:t>
            </a:r>
            <a:endParaRPr sz="3600" dirty="0">
              <a:latin typeface="+mj-l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44664" y="2909277"/>
            <a:ext cx="5699125" cy="57594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141220" marR="5080" indent="-2129155">
              <a:lnSpc>
                <a:spcPct val="100699"/>
              </a:lnSpc>
              <a:spcBef>
                <a:spcPts val="85"/>
              </a:spcBef>
            </a:pPr>
            <a:r>
              <a:rPr sz="1800" i="1" dirty="0">
                <a:solidFill>
                  <a:srgbClr val="64738B"/>
                </a:solidFill>
                <a:latin typeface="+mn-lt"/>
                <a:cs typeface="Arial"/>
              </a:rPr>
              <a:t>"Ενισχύοντας τη διδασκαλία, επενδύουμε στο μέλλον της εκπαίδευσης."</a:t>
            </a:r>
            <a:endParaRPr sz="1800" dirty="0">
              <a:latin typeface="+mn-lt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61825" y="4146799"/>
            <a:ext cx="2468349" cy="24683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0"/>
            <a:ext cx="12192000" cy="3429000"/>
            <a:chOff x="0" y="0"/>
            <a:chExt cx="12192000" cy="34290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192000" cy="3429000"/>
            </a:xfrm>
            <a:custGeom>
              <a:avLst/>
              <a:gdLst/>
              <a:ahLst/>
              <a:cxnLst/>
              <a:rect l="l" t="t" r="r" b="b"/>
              <a:pathLst>
                <a:path w="12192000" h="3429000">
                  <a:moveTo>
                    <a:pt x="12191999" y="3428999"/>
                  </a:moveTo>
                  <a:lnTo>
                    <a:pt x="0" y="3428999"/>
                  </a:lnTo>
                  <a:lnTo>
                    <a:pt x="0" y="0"/>
                  </a:lnTo>
                  <a:lnTo>
                    <a:pt x="12191999" y="0"/>
                  </a:lnTo>
                  <a:lnTo>
                    <a:pt x="12191999" y="3428999"/>
                  </a:lnTo>
                  <a:close/>
                </a:path>
              </a:pathLst>
            </a:custGeom>
            <a:solidFill>
              <a:srgbClr val="3D85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143500" y="3048000"/>
              <a:ext cx="1905000" cy="57785"/>
            </a:xfrm>
            <a:custGeom>
              <a:avLst/>
              <a:gdLst/>
              <a:ahLst/>
              <a:cxnLst/>
              <a:rect l="l" t="t" r="r" b="b"/>
              <a:pathLst>
                <a:path w="1905000" h="57785">
                  <a:moveTo>
                    <a:pt x="1876349" y="57299"/>
                  </a:moveTo>
                  <a:lnTo>
                    <a:pt x="28649" y="57299"/>
                  </a:lnTo>
                  <a:lnTo>
                    <a:pt x="17498" y="55048"/>
                  </a:lnTo>
                  <a:lnTo>
                    <a:pt x="8391" y="48908"/>
                  </a:lnTo>
                  <a:lnTo>
                    <a:pt x="2251" y="39801"/>
                  </a:lnTo>
                  <a:lnTo>
                    <a:pt x="0" y="28649"/>
                  </a:lnTo>
                  <a:lnTo>
                    <a:pt x="2251" y="17498"/>
                  </a:lnTo>
                  <a:lnTo>
                    <a:pt x="8391" y="8391"/>
                  </a:lnTo>
                  <a:lnTo>
                    <a:pt x="17498" y="2251"/>
                  </a:lnTo>
                  <a:lnTo>
                    <a:pt x="28649" y="0"/>
                  </a:lnTo>
                  <a:lnTo>
                    <a:pt x="1883948" y="0"/>
                  </a:lnTo>
                  <a:lnTo>
                    <a:pt x="1891235" y="3018"/>
                  </a:lnTo>
                  <a:lnTo>
                    <a:pt x="1901981" y="13764"/>
                  </a:lnTo>
                  <a:lnTo>
                    <a:pt x="1904999" y="21051"/>
                  </a:lnTo>
                  <a:lnTo>
                    <a:pt x="1904999" y="28649"/>
                  </a:lnTo>
                  <a:lnTo>
                    <a:pt x="1902748" y="39801"/>
                  </a:lnTo>
                  <a:lnTo>
                    <a:pt x="1896608" y="48908"/>
                  </a:lnTo>
                  <a:lnTo>
                    <a:pt x="1887501" y="55048"/>
                  </a:lnTo>
                  <a:lnTo>
                    <a:pt x="1876349" y="57299"/>
                  </a:lnTo>
                  <a:close/>
                </a:path>
              </a:pathLst>
            </a:custGeom>
            <a:solidFill>
              <a:srgbClr val="3B82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1037395" y="636613"/>
            <a:ext cx="10112375" cy="1798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3810" algn="ctr">
              <a:lnSpc>
                <a:spcPct val="100600"/>
              </a:lnSpc>
              <a:spcBef>
                <a:spcPts val="105"/>
              </a:spcBef>
            </a:pPr>
            <a:r>
              <a:rPr dirty="0">
                <a:latin typeface="+mj-lt"/>
              </a:rPr>
              <a:t>Σημαντικότερες</a:t>
            </a:r>
            <a:r>
              <a:rPr spc="-65" dirty="0">
                <a:latin typeface="+mj-lt"/>
              </a:rPr>
              <a:t> </a:t>
            </a:r>
            <a:r>
              <a:rPr dirty="0">
                <a:latin typeface="+mj-lt"/>
              </a:rPr>
              <a:t>Προκλήσεις</a:t>
            </a:r>
            <a:r>
              <a:rPr spc="-60" dirty="0">
                <a:latin typeface="+mj-lt"/>
              </a:rPr>
              <a:t> </a:t>
            </a:r>
            <a:r>
              <a:rPr dirty="0">
                <a:latin typeface="+mj-lt"/>
              </a:rPr>
              <a:t>για</a:t>
            </a:r>
            <a:r>
              <a:rPr spc="-60" dirty="0">
                <a:latin typeface="+mj-lt"/>
              </a:rPr>
              <a:t> </a:t>
            </a:r>
            <a:r>
              <a:rPr spc="-25" dirty="0">
                <a:latin typeface="+mj-lt"/>
              </a:rPr>
              <a:t>την </a:t>
            </a:r>
            <a:r>
              <a:rPr spc="-10" dirty="0">
                <a:latin typeface="+mj-lt"/>
              </a:rPr>
              <a:t>Αναβάθμιση</a:t>
            </a:r>
            <a:r>
              <a:rPr spc="-225" dirty="0">
                <a:latin typeface="+mj-lt"/>
              </a:rPr>
              <a:t> </a:t>
            </a:r>
            <a:r>
              <a:rPr dirty="0">
                <a:latin typeface="+mj-lt"/>
              </a:rPr>
              <a:t>Διδασκαλίας</a:t>
            </a:r>
            <a:r>
              <a:rPr spc="-80" dirty="0">
                <a:latin typeface="+mj-lt"/>
              </a:rPr>
              <a:t> </a:t>
            </a:r>
            <a:r>
              <a:rPr dirty="0">
                <a:latin typeface="+mj-lt"/>
              </a:rPr>
              <a:t>και</a:t>
            </a:r>
            <a:r>
              <a:rPr spc="-90" dirty="0">
                <a:latin typeface="+mj-lt"/>
              </a:rPr>
              <a:t> </a:t>
            </a:r>
            <a:r>
              <a:rPr dirty="0">
                <a:latin typeface="+mj-lt"/>
              </a:rPr>
              <a:t>Μάθησης</a:t>
            </a:r>
            <a:r>
              <a:rPr spc="-80" dirty="0">
                <a:latin typeface="+mj-lt"/>
              </a:rPr>
              <a:t> </a:t>
            </a:r>
            <a:r>
              <a:rPr spc="-25" dirty="0">
                <a:latin typeface="+mj-lt"/>
              </a:rPr>
              <a:t>στη </a:t>
            </a:r>
            <a:r>
              <a:rPr dirty="0">
                <a:latin typeface="+mj-lt"/>
              </a:rPr>
              <a:t>Τριτοβάθμια</a:t>
            </a:r>
            <a:r>
              <a:rPr spc="-15" dirty="0">
                <a:latin typeface="+mj-lt"/>
              </a:rPr>
              <a:t> </a:t>
            </a:r>
            <a:r>
              <a:rPr spc="-10" dirty="0">
                <a:latin typeface="+mj-lt"/>
              </a:rPr>
              <a:t>Εκπαίδευση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533400" y="3827199"/>
            <a:ext cx="11658600" cy="16063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kern="1200">
                <a:solidFill>
                  <a:schemeClr val="tx1"/>
                </a:solidFill>
              </a:rPr>
              <a:t>Η έλλειψη θεσμοθετημένης παιδαγωγικής κατάρτισης του διδακτικού προσωπικού.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kern="1200">
                <a:solidFill>
                  <a:schemeClr val="tx1"/>
                </a:solidFill>
              </a:rPr>
              <a:t>Η ανάγκη για ουσιαστικό ψηφιακό μετασχηματισμό.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kern="1200">
                <a:solidFill>
                  <a:schemeClr val="tx1"/>
                </a:solidFill>
              </a:rPr>
              <a:t>Η απουσία μιας κουλτούρας που να αξιολογεί τη διδακτική αποτελεσματικότητα.</a:t>
            </a:r>
            <a:endParaRPr lang="el-GR" sz="2400" kern="1200" dirty="0">
              <a:solidFill>
                <a:schemeClr val="tx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0" y="6743700"/>
            <a:ext cx="12192000" cy="114300"/>
          </a:xfrm>
          <a:custGeom>
            <a:avLst/>
            <a:gdLst/>
            <a:ahLst/>
            <a:cxnLst/>
            <a:rect l="l" t="t" r="r" b="b"/>
            <a:pathLst>
              <a:path w="12192000" h="114300">
                <a:moveTo>
                  <a:pt x="12191999" y="114299"/>
                </a:moveTo>
                <a:lnTo>
                  <a:pt x="0" y="11429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114299"/>
                </a:lnTo>
                <a:close/>
              </a:path>
            </a:pathLst>
          </a:custGeom>
          <a:solidFill>
            <a:srgbClr val="1E398A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464" y="-5205"/>
            <a:ext cx="12192000" cy="68580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-3464" y="-28272"/>
            <a:ext cx="9143999" cy="190499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0001250" y="0"/>
            <a:ext cx="2190750" cy="2381250"/>
          </a:xfrm>
          <a:custGeom>
            <a:avLst/>
            <a:gdLst/>
            <a:ahLst/>
            <a:cxnLst/>
            <a:rect l="l" t="t" r="r" b="b"/>
            <a:pathLst>
              <a:path w="2190750" h="2381250">
                <a:moveTo>
                  <a:pt x="1428749" y="2381249"/>
                </a:moveTo>
                <a:lnTo>
                  <a:pt x="1380630" y="2380454"/>
                </a:lnTo>
                <a:lnTo>
                  <a:pt x="1332908" y="2378086"/>
                </a:lnTo>
                <a:lnTo>
                  <a:pt x="1285610" y="2374169"/>
                </a:lnTo>
                <a:lnTo>
                  <a:pt x="1238760" y="2368728"/>
                </a:lnTo>
                <a:lnTo>
                  <a:pt x="1192383" y="2361789"/>
                </a:lnTo>
                <a:lnTo>
                  <a:pt x="1146505" y="2353376"/>
                </a:lnTo>
                <a:lnTo>
                  <a:pt x="1101150" y="2343515"/>
                </a:lnTo>
                <a:lnTo>
                  <a:pt x="1056344" y="2332231"/>
                </a:lnTo>
                <a:lnTo>
                  <a:pt x="1012111" y="2319547"/>
                </a:lnTo>
                <a:lnTo>
                  <a:pt x="968476" y="2305491"/>
                </a:lnTo>
                <a:lnTo>
                  <a:pt x="925465" y="2290086"/>
                </a:lnTo>
                <a:lnTo>
                  <a:pt x="883102" y="2273357"/>
                </a:lnTo>
                <a:lnTo>
                  <a:pt x="841413" y="2255330"/>
                </a:lnTo>
                <a:lnTo>
                  <a:pt x="800422" y="2236030"/>
                </a:lnTo>
                <a:lnTo>
                  <a:pt x="760154" y="2215481"/>
                </a:lnTo>
                <a:lnTo>
                  <a:pt x="720635" y="2193708"/>
                </a:lnTo>
                <a:lnTo>
                  <a:pt x="681889" y="2170737"/>
                </a:lnTo>
                <a:lnTo>
                  <a:pt x="643941" y="2146593"/>
                </a:lnTo>
                <a:lnTo>
                  <a:pt x="606817" y="2121300"/>
                </a:lnTo>
                <a:lnTo>
                  <a:pt x="570542" y="2094884"/>
                </a:lnTo>
                <a:lnTo>
                  <a:pt x="535139" y="2067369"/>
                </a:lnTo>
                <a:lnTo>
                  <a:pt x="500636" y="2038781"/>
                </a:lnTo>
                <a:lnTo>
                  <a:pt x="467055" y="2009144"/>
                </a:lnTo>
                <a:lnTo>
                  <a:pt x="434423" y="1978484"/>
                </a:lnTo>
                <a:lnTo>
                  <a:pt x="402765" y="1946826"/>
                </a:lnTo>
                <a:lnTo>
                  <a:pt x="372105" y="1914194"/>
                </a:lnTo>
                <a:lnTo>
                  <a:pt x="342468" y="1880613"/>
                </a:lnTo>
                <a:lnTo>
                  <a:pt x="313880" y="1846110"/>
                </a:lnTo>
                <a:lnTo>
                  <a:pt x="286365" y="1810707"/>
                </a:lnTo>
                <a:lnTo>
                  <a:pt x="259949" y="1774432"/>
                </a:lnTo>
                <a:lnTo>
                  <a:pt x="234656" y="1737308"/>
                </a:lnTo>
                <a:lnTo>
                  <a:pt x="210512" y="1699360"/>
                </a:lnTo>
                <a:lnTo>
                  <a:pt x="187541" y="1660614"/>
                </a:lnTo>
                <a:lnTo>
                  <a:pt x="165768" y="1621095"/>
                </a:lnTo>
                <a:lnTo>
                  <a:pt x="145219" y="1580828"/>
                </a:lnTo>
                <a:lnTo>
                  <a:pt x="125919" y="1539836"/>
                </a:lnTo>
                <a:lnTo>
                  <a:pt x="107892" y="1498147"/>
                </a:lnTo>
                <a:lnTo>
                  <a:pt x="91163" y="1455784"/>
                </a:lnTo>
                <a:lnTo>
                  <a:pt x="75758" y="1412773"/>
                </a:lnTo>
                <a:lnTo>
                  <a:pt x="61702" y="1369138"/>
                </a:lnTo>
                <a:lnTo>
                  <a:pt x="49018" y="1324905"/>
                </a:lnTo>
                <a:lnTo>
                  <a:pt x="37734" y="1280099"/>
                </a:lnTo>
                <a:lnTo>
                  <a:pt x="27873" y="1234744"/>
                </a:lnTo>
                <a:lnTo>
                  <a:pt x="19460" y="1188866"/>
                </a:lnTo>
                <a:lnTo>
                  <a:pt x="12521" y="1142489"/>
                </a:lnTo>
                <a:lnTo>
                  <a:pt x="7080" y="1095639"/>
                </a:lnTo>
                <a:lnTo>
                  <a:pt x="3163" y="1048341"/>
                </a:lnTo>
                <a:lnTo>
                  <a:pt x="795" y="1000619"/>
                </a:lnTo>
                <a:lnTo>
                  <a:pt x="0" y="952499"/>
                </a:lnTo>
                <a:lnTo>
                  <a:pt x="795" y="904380"/>
                </a:lnTo>
                <a:lnTo>
                  <a:pt x="3163" y="856658"/>
                </a:lnTo>
                <a:lnTo>
                  <a:pt x="7080" y="809360"/>
                </a:lnTo>
                <a:lnTo>
                  <a:pt x="12521" y="762510"/>
                </a:lnTo>
                <a:lnTo>
                  <a:pt x="19460" y="716133"/>
                </a:lnTo>
                <a:lnTo>
                  <a:pt x="27873" y="670255"/>
                </a:lnTo>
                <a:lnTo>
                  <a:pt x="37734" y="624900"/>
                </a:lnTo>
                <a:lnTo>
                  <a:pt x="49018" y="580094"/>
                </a:lnTo>
                <a:lnTo>
                  <a:pt x="61702" y="535861"/>
                </a:lnTo>
                <a:lnTo>
                  <a:pt x="75758" y="492226"/>
                </a:lnTo>
                <a:lnTo>
                  <a:pt x="91163" y="449215"/>
                </a:lnTo>
                <a:lnTo>
                  <a:pt x="107892" y="406852"/>
                </a:lnTo>
                <a:lnTo>
                  <a:pt x="125919" y="365163"/>
                </a:lnTo>
                <a:lnTo>
                  <a:pt x="145219" y="324171"/>
                </a:lnTo>
                <a:lnTo>
                  <a:pt x="165768" y="283904"/>
                </a:lnTo>
                <a:lnTo>
                  <a:pt x="187541" y="244384"/>
                </a:lnTo>
                <a:lnTo>
                  <a:pt x="210512" y="205639"/>
                </a:lnTo>
                <a:lnTo>
                  <a:pt x="234656" y="167691"/>
                </a:lnTo>
                <a:lnTo>
                  <a:pt x="259949" y="130567"/>
                </a:lnTo>
                <a:lnTo>
                  <a:pt x="286365" y="94291"/>
                </a:lnTo>
                <a:lnTo>
                  <a:pt x="313880" y="58889"/>
                </a:lnTo>
                <a:lnTo>
                  <a:pt x="342468" y="24385"/>
                </a:lnTo>
                <a:lnTo>
                  <a:pt x="363990" y="0"/>
                </a:lnTo>
                <a:lnTo>
                  <a:pt x="2190750" y="0"/>
                </a:lnTo>
                <a:lnTo>
                  <a:pt x="2190750" y="2161105"/>
                </a:lnTo>
                <a:lnTo>
                  <a:pt x="2175610" y="2170737"/>
                </a:lnTo>
                <a:lnTo>
                  <a:pt x="2136864" y="2193708"/>
                </a:lnTo>
                <a:lnTo>
                  <a:pt x="2097345" y="2215481"/>
                </a:lnTo>
                <a:lnTo>
                  <a:pt x="2057077" y="2236030"/>
                </a:lnTo>
                <a:lnTo>
                  <a:pt x="2016086" y="2255330"/>
                </a:lnTo>
                <a:lnTo>
                  <a:pt x="1974397" y="2273357"/>
                </a:lnTo>
                <a:lnTo>
                  <a:pt x="1932034" y="2290086"/>
                </a:lnTo>
                <a:lnTo>
                  <a:pt x="1889023" y="2305491"/>
                </a:lnTo>
                <a:lnTo>
                  <a:pt x="1845388" y="2319547"/>
                </a:lnTo>
                <a:lnTo>
                  <a:pt x="1801155" y="2332231"/>
                </a:lnTo>
                <a:lnTo>
                  <a:pt x="1756349" y="2343515"/>
                </a:lnTo>
                <a:lnTo>
                  <a:pt x="1710994" y="2353376"/>
                </a:lnTo>
                <a:lnTo>
                  <a:pt x="1665116" y="2361789"/>
                </a:lnTo>
                <a:lnTo>
                  <a:pt x="1618739" y="2368728"/>
                </a:lnTo>
                <a:lnTo>
                  <a:pt x="1571889" y="2374169"/>
                </a:lnTo>
                <a:lnTo>
                  <a:pt x="1524591" y="2378086"/>
                </a:lnTo>
                <a:lnTo>
                  <a:pt x="1476869" y="2380454"/>
                </a:lnTo>
                <a:lnTo>
                  <a:pt x="1428749" y="2381249"/>
                </a:lnTo>
                <a:close/>
              </a:path>
            </a:pathLst>
          </a:custGeom>
          <a:solidFill>
            <a:srgbClr val="3B82F6">
              <a:alpha val="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-55564" y="1219200"/>
            <a:ext cx="4127500" cy="5469890"/>
            <a:chOff x="0" y="1388417"/>
            <a:chExt cx="4127500" cy="5469890"/>
          </a:xfrm>
        </p:grpSpPr>
        <p:sp>
          <p:nvSpPr>
            <p:cNvPr id="6" name="object 6"/>
            <p:cNvSpPr/>
            <p:nvPr/>
          </p:nvSpPr>
          <p:spPr>
            <a:xfrm>
              <a:off x="0" y="3809999"/>
              <a:ext cx="2857500" cy="3048000"/>
            </a:xfrm>
            <a:custGeom>
              <a:avLst/>
              <a:gdLst/>
              <a:ahLst/>
              <a:cxnLst/>
              <a:rect l="l" t="t" r="r" b="b"/>
              <a:pathLst>
                <a:path w="2857500" h="3048000">
                  <a:moveTo>
                    <a:pt x="2476473" y="3047999"/>
                  </a:moveTo>
                  <a:lnTo>
                    <a:pt x="0" y="3047999"/>
                  </a:lnTo>
                  <a:lnTo>
                    <a:pt x="0" y="255008"/>
                  </a:lnTo>
                  <a:lnTo>
                    <a:pt x="56949" y="223200"/>
                  </a:lnTo>
                  <a:lnTo>
                    <a:pt x="97276" y="202297"/>
                  </a:lnTo>
                  <a:lnTo>
                    <a:pt x="138156" y="182334"/>
                  </a:lnTo>
                  <a:lnTo>
                    <a:pt x="179576" y="163326"/>
                  </a:lnTo>
                  <a:lnTo>
                    <a:pt x="221523" y="145285"/>
                  </a:lnTo>
                  <a:lnTo>
                    <a:pt x="263980" y="128228"/>
                  </a:lnTo>
                  <a:lnTo>
                    <a:pt x="306935" y="112167"/>
                  </a:lnTo>
                  <a:lnTo>
                    <a:pt x="350372" y="97118"/>
                  </a:lnTo>
                  <a:lnTo>
                    <a:pt x="394278" y="83094"/>
                  </a:lnTo>
                  <a:lnTo>
                    <a:pt x="438638" y="70110"/>
                  </a:lnTo>
                  <a:lnTo>
                    <a:pt x="483439" y="58180"/>
                  </a:lnTo>
                  <a:lnTo>
                    <a:pt x="528665" y="47318"/>
                  </a:lnTo>
                  <a:lnTo>
                    <a:pt x="574302" y="37540"/>
                  </a:lnTo>
                  <a:lnTo>
                    <a:pt x="620337" y="28858"/>
                  </a:lnTo>
                  <a:lnTo>
                    <a:pt x="666754" y="21287"/>
                  </a:lnTo>
                  <a:lnTo>
                    <a:pt x="713540" y="14842"/>
                  </a:lnTo>
                  <a:lnTo>
                    <a:pt x="760681" y="9537"/>
                  </a:lnTo>
                  <a:lnTo>
                    <a:pt x="808161" y="5386"/>
                  </a:lnTo>
                  <a:lnTo>
                    <a:pt x="855967" y="2403"/>
                  </a:lnTo>
                  <a:lnTo>
                    <a:pt x="904085" y="603"/>
                  </a:lnTo>
                  <a:lnTo>
                    <a:pt x="952499" y="0"/>
                  </a:lnTo>
                  <a:lnTo>
                    <a:pt x="998101" y="603"/>
                  </a:lnTo>
                  <a:lnTo>
                    <a:pt x="1001334" y="603"/>
                  </a:lnTo>
                  <a:lnTo>
                    <a:pt x="1053239" y="2662"/>
                  </a:lnTo>
                  <a:lnTo>
                    <a:pt x="1103343" y="5976"/>
                  </a:lnTo>
                  <a:lnTo>
                    <a:pt x="1153238" y="10599"/>
                  </a:lnTo>
                  <a:lnTo>
                    <a:pt x="1202900" y="16520"/>
                  </a:lnTo>
                  <a:lnTo>
                    <a:pt x="1252306" y="23731"/>
                  </a:lnTo>
                  <a:lnTo>
                    <a:pt x="1301432" y="32220"/>
                  </a:lnTo>
                  <a:lnTo>
                    <a:pt x="1350254" y="41979"/>
                  </a:lnTo>
                  <a:lnTo>
                    <a:pt x="1398748" y="52998"/>
                  </a:lnTo>
                  <a:lnTo>
                    <a:pt x="1446891" y="65266"/>
                  </a:lnTo>
                  <a:lnTo>
                    <a:pt x="1494660" y="78774"/>
                  </a:lnTo>
                  <a:lnTo>
                    <a:pt x="1542030" y="93512"/>
                  </a:lnTo>
                  <a:lnTo>
                    <a:pt x="1588977" y="109470"/>
                  </a:lnTo>
                  <a:lnTo>
                    <a:pt x="1635479" y="126639"/>
                  </a:lnTo>
                  <a:lnTo>
                    <a:pt x="1681511" y="145009"/>
                  </a:lnTo>
                  <a:lnTo>
                    <a:pt x="1727050" y="164569"/>
                  </a:lnTo>
                  <a:lnTo>
                    <a:pt x="1772072" y="185311"/>
                  </a:lnTo>
                  <a:lnTo>
                    <a:pt x="1816554" y="207224"/>
                  </a:lnTo>
                  <a:lnTo>
                    <a:pt x="1860471" y="230298"/>
                  </a:lnTo>
                  <a:lnTo>
                    <a:pt x="1903800" y="254524"/>
                  </a:lnTo>
                  <a:lnTo>
                    <a:pt x="1946517" y="279891"/>
                  </a:lnTo>
                  <a:lnTo>
                    <a:pt x="1988599" y="306391"/>
                  </a:lnTo>
                  <a:lnTo>
                    <a:pt x="2030022" y="334012"/>
                  </a:lnTo>
                  <a:lnTo>
                    <a:pt x="2070762" y="362747"/>
                  </a:lnTo>
                  <a:lnTo>
                    <a:pt x="2110796" y="392583"/>
                  </a:lnTo>
                  <a:lnTo>
                    <a:pt x="2150099" y="423513"/>
                  </a:lnTo>
                  <a:lnTo>
                    <a:pt x="2188649" y="455525"/>
                  </a:lnTo>
                  <a:lnTo>
                    <a:pt x="2226421" y="488610"/>
                  </a:lnTo>
                  <a:lnTo>
                    <a:pt x="2263392" y="522759"/>
                  </a:lnTo>
                  <a:lnTo>
                    <a:pt x="2299538" y="557961"/>
                  </a:lnTo>
                  <a:lnTo>
                    <a:pt x="2334740" y="594107"/>
                  </a:lnTo>
                  <a:lnTo>
                    <a:pt x="2368889" y="631078"/>
                  </a:lnTo>
                  <a:lnTo>
                    <a:pt x="2401974" y="668850"/>
                  </a:lnTo>
                  <a:lnTo>
                    <a:pt x="2433987" y="707400"/>
                  </a:lnTo>
                  <a:lnTo>
                    <a:pt x="2464916" y="746703"/>
                  </a:lnTo>
                  <a:lnTo>
                    <a:pt x="2494753" y="786737"/>
                  </a:lnTo>
                  <a:lnTo>
                    <a:pt x="2523487" y="827477"/>
                  </a:lnTo>
                  <a:lnTo>
                    <a:pt x="2551108" y="868900"/>
                  </a:lnTo>
                  <a:lnTo>
                    <a:pt x="2577608" y="910982"/>
                  </a:lnTo>
                  <a:lnTo>
                    <a:pt x="2602975" y="953699"/>
                  </a:lnTo>
                  <a:lnTo>
                    <a:pt x="2627201" y="997028"/>
                  </a:lnTo>
                  <a:lnTo>
                    <a:pt x="2650275" y="1040945"/>
                  </a:lnTo>
                  <a:lnTo>
                    <a:pt x="2672188" y="1085426"/>
                  </a:lnTo>
                  <a:lnTo>
                    <a:pt x="2692930" y="1130449"/>
                  </a:lnTo>
                  <a:lnTo>
                    <a:pt x="2712490" y="1175987"/>
                  </a:lnTo>
                  <a:lnTo>
                    <a:pt x="2730860" y="1222020"/>
                  </a:lnTo>
                  <a:lnTo>
                    <a:pt x="2748029" y="1268522"/>
                  </a:lnTo>
                  <a:lnTo>
                    <a:pt x="2763987" y="1315469"/>
                  </a:lnTo>
                  <a:lnTo>
                    <a:pt x="2778725" y="1362839"/>
                  </a:lnTo>
                  <a:lnTo>
                    <a:pt x="2792233" y="1410608"/>
                  </a:lnTo>
                  <a:lnTo>
                    <a:pt x="2804501" y="1458751"/>
                  </a:lnTo>
                  <a:lnTo>
                    <a:pt x="2815520" y="1507245"/>
                  </a:lnTo>
                  <a:lnTo>
                    <a:pt x="2825279" y="1556067"/>
                  </a:lnTo>
                  <a:lnTo>
                    <a:pt x="2833768" y="1605193"/>
                  </a:lnTo>
                  <a:lnTo>
                    <a:pt x="2840978" y="1654599"/>
                  </a:lnTo>
                  <a:lnTo>
                    <a:pt x="2846900" y="1704261"/>
                  </a:lnTo>
                  <a:lnTo>
                    <a:pt x="2851522" y="1754156"/>
                  </a:lnTo>
                  <a:lnTo>
                    <a:pt x="2854836" y="1804259"/>
                  </a:lnTo>
                  <a:lnTo>
                    <a:pt x="2856832" y="1854549"/>
                  </a:lnTo>
                  <a:lnTo>
                    <a:pt x="2857499" y="1904999"/>
                  </a:lnTo>
                  <a:lnTo>
                    <a:pt x="2856896" y="1953414"/>
                  </a:lnTo>
                  <a:lnTo>
                    <a:pt x="2855096" y="2001532"/>
                  </a:lnTo>
                  <a:lnTo>
                    <a:pt x="2852113" y="2049338"/>
                  </a:lnTo>
                  <a:lnTo>
                    <a:pt x="2847962" y="2096818"/>
                  </a:lnTo>
                  <a:lnTo>
                    <a:pt x="2842657" y="2143959"/>
                  </a:lnTo>
                  <a:lnTo>
                    <a:pt x="2836212" y="2190745"/>
                  </a:lnTo>
                  <a:lnTo>
                    <a:pt x="2828641" y="2237162"/>
                  </a:lnTo>
                  <a:lnTo>
                    <a:pt x="2819959" y="2283197"/>
                  </a:lnTo>
                  <a:lnTo>
                    <a:pt x="2810180" y="2328834"/>
                  </a:lnTo>
                  <a:lnTo>
                    <a:pt x="2799319" y="2374060"/>
                  </a:lnTo>
                  <a:lnTo>
                    <a:pt x="2787389" y="2418860"/>
                  </a:lnTo>
                  <a:lnTo>
                    <a:pt x="2774405" y="2463221"/>
                  </a:lnTo>
                  <a:lnTo>
                    <a:pt x="2760381" y="2507127"/>
                  </a:lnTo>
                  <a:lnTo>
                    <a:pt x="2745332" y="2550564"/>
                  </a:lnTo>
                  <a:lnTo>
                    <a:pt x="2729271" y="2593519"/>
                  </a:lnTo>
                  <a:lnTo>
                    <a:pt x="2712214" y="2635976"/>
                  </a:lnTo>
                  <a:lnTo>
                    <a:pt x="2694173" y="2677923"/>
                  </a:lnTo>
                  <a:lnTo>
                    <a:pt x="2675165" y="2719343"/>
                  </a:lnTo>
                  <a:lnTo>
                    <a:pt x="2655202" y="2760223"/>
                  </a:lnTo>
                  <a:lnTo>
                    <a:pt x="2634299" y="2800550"/>
                  </a:lnTo>
                  <a:lnTo>
                    <a:pt x="2612471" y="2840307"/>
                  </a:lnTo>
                  <a:lnTo>
                    <a:pt x="2589731" y="2879482"/>
                  </a:lnTo>
                  <a:lnTo>
                    <a:pt x="2566094" y="2918060"/>
                  </a:lnTo>
                  <a:lnTo>
                    <a:pt x="2541575" y="2956026"/>
                  </a:lnTo>
                  <a:lnTo>
                    <a:pt x="2516187" y="2993367"/>
                  </a:lnTo>
                  <a:lnTo>
                    <a:pt x="2489945" y="3030068"/>
                  </a:lnTo>
                  <a:lnTo>
                    <a:pt x="2476473" y="3047999"/>
                  </a:lnTo>
                  <a:close/>
                </a:path>
              </a:pathLst>
            </a:custGeom>
            <a:solidFill>
              <a:srgbClr val="1E398A">
                <a:alpha val="2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1500" y="1388417"/>
              <a:ext cx="3555949" cy="2895599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318025" y="1219200"/>
            <a:ext cx="3555949" cy="289559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064475" y="1219200"/>
            <a:ext cx="3555949" cy="289559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1575" y="4305300"/>
            <a:ext cx="5429249" cy="2285999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191325" y="4305300"/>
            <a:ext cx="5429249" cy="2285999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854150" y="2224532"/>
            <a:ext cx="3032126" cy="13362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+mn-lt"/>
                <a:cs typeface="Tahoma"/>
              </a:rPr>
              <a:t>Πα</a:t>
            </a:r>
            <a:r>
              <a:rPr sz="2400" b="1" spc="-10" dirty="0" err="1">
                <a:latin typeface="+mn-lt"/>
                <a:cs typeface="Tahoma"/>
              </a:rPr>
              <a:t>ɩδ</a:t>
            </a:r>
            <a:r>
              <a:rPr sz="2400" b="1" spc="-10" dirty="0">
                <a:latin typeface="+mn-lt"/>
                <a:cs typeface="Tahoma"/>
              </a:rPr>
              <a:t>αγωγɩκή</a:t>
            </a:r>
            <a:endParaRPr lang="el-GR" sz="2400" b="1" spc="-10" dirty="0">
              <a:latin typeface="+mn-lt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2100" dirty="0">
              <a:latin typeface="+mn-lt"/>
              <a:cs typeface="Tahoma"/>
            </a:endParaRPr>
          </a:p>
          <a:p>
            <a:pPr marL="12700" marR="5080">
              <a:spcBef>
                <a:spcPts val="470"/>
              </a:spcBef>
            </a:pPr>
            <a:r>
              <a:rPr dirty="0">
                <a:solidFill>
                  <a:srgbClr val="475568"/>
                </a:solidFill>
                <a:latin typeface="+mn-lt"/>
                <a:cs typeface="Tahoma"/>
              </a:rPr>
              <a:t>Ετοɩμότητα καɩ επαγγελματɩκή ανάπτυξη δɩδασκόντων.</a:t>
            </a:r>
            <a:endParaRPr dirty="0">
              <a:latin typeface="+mn-lt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00600" y="1981200"/>
            <a:ext cx="3019475" cy="20159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l-GR" sz="2400" b="1" spc="-10">
                <a:latin typeface="+mn-lt"/>
                <a:cs typeface="Tahoma"/>
              </a:rPr>
              <a:t>Ψηφιακός Μετασχηματισμός  / </a:t>
            </a:r>
            <a:r>
              <a:rPr sz="2400" b="1" spc="-10">
                <a:latin typeface="+mn-lt"/>
                <a:cs typeface="Tahoma"/>
              </a:rPr>
              <a:t>Τεχνολογία</a:t>
            </a:r>
            <a:endParaRPr lang="el-GR" sz="2400" b="1" spc="-10" dirty="0">
              <a:latin typeface="+mn-lt"/>
              <a:cs typeface="Tahoma"/>
            </a:endParaRPr>
          </a:p>
          <a:p>
            <a:pPr marL="12700" marR="5080" algn="l">
              <a:spcBef>
                <a:spcPts val="470"/>
              </a:spcBef>
            </a:pPr>
            <a:r>
              <a:rPr>
                <a:solidFill>
                  <a:srgbClr val="475568"/>
                </a:solidFill>
                <a:latin typeface="+mn-lt"/>
                <a:cs typeface="Tahoma"/>
              </a:rPr>
              <a:t>Μετασχηματɩσμός </a:t>
            </a:r>
            <a:r>
              <a:rPr dirty="0">
                <a:solidFill>
                  <a:srgbClr val="475568"/>
                </a:solidFill>
                <a:latin typeface="+mn-lt"/>
                <a:cs typeface="Tahoma"/>
              </a:rPr>
              <a:t>καɩ ενσωμάτωση Τεχνητής Νοημοσύνης.</a:t>
            </a:r>
            <a:endParaRPr dirty="0">
              <a:latin typeface="+mn-lt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59750" y="2212033"/>
            <a:ext cx="2990950" cy="170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>
                <a:latin typeface="+mn-lt"/>
                <a:cs typeface="Tahoma"/>
              </a:rPr>
              <a:t>Δɩαφορετɩκότητα</a:t>
            </a:r>
            <a:r>
              <a:rPr lang="el-GR" sz="2400" b="1" spc="-10">
                <a:latin typeface="+mn-lt"/>
                <a:cs typeface="Tahoma"/>
              </a:rPr>
              <a:t> / Συμπερίληψη</a:t>
            </a:r>
            <a:endParaRPr lang="el-GR" sz="2400" b="1" spc="-10" dirty="0">
              <a:latin typeface="+mn-lt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2100" dirty="0">
              <a:latin typeface="+mn-lt"/>
              <a:cs typeface="Tahoma"/>
            </a:endParaRPr>
          </a:p>
          <a:p>
            <a:pPr marL="12700" marR="5080">
              <a:spcBef>
                <a:spcPts val="470"/>
              </a:spcBef>
            </a:pPr>
            <a:r>
              <a:rPr dirty="0">
                <a:solidFill>
                  <a:srgbClr val="475568"/>
                </a:solidFill>
                <a:latin typeface="+mn-lt"/>
                <a:cs typeface="Tahoma"/>
              </a:rPr>
              <a:t>Δɩαχείρɩση ετερογένεɩας καɩ καθολɩκός σχεδɩασμός (UDL).</a:t>
            </a:r>
            <a:endParaRPr dirty="0">
              <a:latin typeface="+mn-lt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54150" y="5233680"/>
            <a:ext cx="4814570" cy="11413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+mn-lt"/>
                <a:cs typeface="Tahoma"/>
              </a:rPr>
              <a:t>Θεσμɩκά</a:t>
            </a:r>
            <a:r>
              <a:rPr sz="2400" b="1" spc="5" dirty="0">
                <a:latin typeface="+mn-lt"/>
                <a:cs typeface="Tahoma"/>
              </a:rPr>
              <a:t> </a:t>
            </a:r>
            <a:r>
              <a:rPr sz="2400" b="1" spc="-235" dirty="0">
                <a:latin typeface="+mn-lt"/>
                <a:cs typeface="Tahoma"/>
              </a:rPr>
              <a:t>&amp;</a:t>
            </a:r>
            <a:r>
              <a:rPr sz="2400" b="1" spc="10" dirty="0">
                <a:latin typeface="+mn-lt"/>
                <a:cs typeface="Tahoma"/>
              </a:rPr>
              <a:t> </a:t>
            </a:r>
            <a:r>
              <a:rPr sz="2400" b="1" dirty="0">
                <a:latin typeface="+mn-lt"/>
                <a:cs typeface="Tahoma"/>
              </a:rPr>
              <a:t>Οργανωτɩκά</a:t>
            </a:r>
            <a:r>
              <a:rPr sz="2400" b="1" spc="5" dirty="0">
                <a:latin typeface="+mn-lt"/>
                <a:cs typeface="Tahoma"/>
              </a:rPr>
              <a:t> </a:t>
            </a:r>
            <a:r>
              <a:rPr sz="2400" b="1" spc="-10" dirty="0">
                <a:latin typeface="+mn-lt"/>
                <a:cs typeface="Tahoma"/>
              </a:rPr>
              <a:t>Εμπόδɩα</a:t>
            </a:r>
            <a:endParaRPr sz="2400" dirty="0">
              <a:latin typeface="+mn-lt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55"/>
              </a:spcBef>
            </a:pPr>
            <a:r>
              <a:rPr dirty="0">
                <a:solidFill>
                  <a:srgbClr val="475568"/>
                </a:solidFill>
                <a:latin typeface="+mn-lt"/>
                <a:cs typeface="Tahoma"/>
              </a:rPr>
              <a:t>Οργανωτɩκά εμπόδɩα, χρηματοδότηση καɩ υποδομές.</a:t>
            </a:r>
            <a:endParaRPr dirty="0">
              <a:latin typeface="+mn-lt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75559" y="5223289"/>
            <a:ext cx="4571365" cy="11413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+mn-lt"/>
                <a:cs typeface="Tahoma"/>
              </a:rPr>
              <a:t>Φοɩτητές</a:t>
            </a:r>
            <a:r>
              <a:rPr sz="2400" b="1" spc="-65" dirty="0">
                <a:latin typeface="+mn-lt"/>
                <a:cs typeface="Tahoma"/>
              </a:rPr>
              <a:t> </a:t>
            </a:r>
            <a:r>
              <a:rPr sz="2400" b="1" spc="-235" dirty="0">
                <a:latin typeface="+mn-lt"/>
                <a:cs typeface="Tahoma"/>
              </a:rPr>
              <a:t>&amp;</a:t>
            </a:r>
            <a:r>
              <a:rPr sz="2400" b="1" spc="-60" dirty="0">
                <a:latin typeface="+mn-lt"/>
                <a:cs typeface="Tahoma"/>
              </a:rPr>
              <a:t> </a:t>
            </a:r>
            <a:r>
              <a:rPr sz="2400" b="1" spc="-35" dirty="0">
                <a:latin typeface="+mn-lt"/>
                <a:cs typeface="Tahoma"/>
              </a:rPr>
              <a:t>Ψυχɩκή</a:t>
            </a:r>
            <a:r>
              <a:rPr sz="2400" b="1" spc="-60" dirty="0">
                <a:latin typeface="+mn-lt"/>
                <a:cs typeface="Tahoma"/>
              </a:rPr>
              <a:t> </a:t>
            </a:r>
            <a:r>
              <a:rPr sz="2400" b="1" spc="50" dirty="0">
                <a:latin typeface="+mn-lt"/>
                <a:cs typeface="Tahoma"/>
              </a:rPr>
              <a:t>Υγεία</a:t>
            </a:r>
            <a:endParaRPr sz="2400" dirty="0">
              <a:latin typeface="+mn-lt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55"/>
              </a:spcBef>
            </a:pPr>
            <a:r>
              <a:rPr dirty="0">
                <a:solidFill>
                  <a:srgbClr val="475568"/>
                </a:solidFill>
                <a:latin typeface="+mn-lt"/>
                <a:cs typeface="Tahoma"/>
              </a:rPr>
              <a:t>Ενεργός εμπλοκή καɩ ψυχοκοɩνωνɩκή υποστήρɩξη.</a:t>
            </a:r>
            <a:endParaRPr dirty="0">
              <a:latin typeface="+mn-lt"/>
              <a:cs typeface="Tahoma"/>
            </a:endParaRPr>
          </a:p>
        </p:txBody>
      </p:sp>
      <p:pic>
        <p:nvPicPr>
          <p:cNvPr id="17" name="object 1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66850" y="1552574"/>
            <a:ext cx="476249" cy="380999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613300" y="1552574"/>
            <a:ext cx="476249" cy="380999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359750" y="1552574"/>
            <a:ext cx="476249" cy="380999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66850" y="4638675"/>
            <a:ext cx="380999" cy="380999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486600" y="4638675"/>
            <a:ext cx="380999" cy="380999"/>
          </a:xfrm>
          <a:prstGeom prst="rect">
            <a:avLst/>
          </a:prstGeom>
        </p:spPr>
      </p:pic>
      <p:sp>
        <p:nvSpPr>
          <p:cNvPr id="22" name="object 22" descr="$PPTXTitle"/>
          <p:cNvSpPr txBox="1">
            <a:spLocks noGrp="1"/>
          </p:cNvSpPr>
          <p:nvPr>
            <p:ph type="title"/>
          </p:nvPr>
        </p:nvSpPr>
        <p:spPr>
          <a:xfrm>
            <a:off x="749300" y="415978"/>
            <a:ext cx="631888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>
                <a:solidFill>
                  <a:srgbClr val="1E398A"/>
                </a:solidFill>
                <a:latin typeface="+mj-lt"/>
              </a:rPr>
              <a:t>Οι</a:t>
            </a:r>
            <a:r>
              <a:rPr sz="3300" spc="-90" dirty="0">
                <a:solidFill>
                  <a:srgbClr val="1E398A"/>
                </a:solidFill>
                <a:latin typeface="+mj-lt"/>
              </a:rPr>
              <a:t> </a:t>
            </a:r>
            <a:r>
              <a:rPr sz="3300" dirty="0">
                <a:solidFill>
                  <a:srgbClr val="1E398A"/>
                </a:solidFill>
                <a:latin typeface="+mj-lt"/>
              </a:rPr>
              <a:t>5</a:t>
            </a:r>
            <a:r>
              <a:rPr sz="3300" spc="-85" dirty="0">
                <a:solidFill>
                  <a:srgbClr val="1E398A"/>
                </a:solidFill>
                <a:latin typeface="+mj-lt"/>
              </a:rPr>
              <a:t> </a:t>
            </a:r>
            <a:r>
              <a:rPr sz="3300" dirty="0">
                <a:solidFill>
                  <a:srgbClr val="1E398A"/>
                </a:solidFill>
                <a:latin typeface="+mj-lt"/>
              </a:rPr>
              <a:t>Πυλώνες</a:t>
            </a:r>
            <a:r>
              <a:rPr sz="3300" spc="-85" dirty="0">
                <a:solidFill>
                  <a:srgbClr val="1E398A"/>
                </a:solidFill>
                <a:latin typeface="+mj-lt"/>
              </a:rPr>
              <a:t> </a:t>
            </a:r>
            <a:r>
              <a:rPr sz="3300" dirty="0">
                <a:solidFill>
                  <a:srgbClr val="1E398A"/>
                </a:solidFill>
                <a:latin typeface="+mj-lt"/>
              </a:rPr>
              <a:t>των</a:t>
            </a:r>
            <a:r>
              <a:rPr sz="3300" spc="-85" dirty="0">
                <a:solidFill>
                  <a:srgbClr val="1E398A"/>
                </a:solidFill>
                <a:latin typeface="+mj-lt"/>
              </a:rPr>
              <a:t> </a:t>
            </a:r>
            <a:r>
              <a:rPr sz="3300" spc="-10" dirty="0">
                <a:solidFill>
                  <a:srgbClr val="1E398A"/>
                </a:solidFill>
                <a:latin typeface="+mj-lt"/>
              </a:rPr>
              <a:t>Προκλήσεων</a:t>
            </a:r>
            <a:endParaRPr sz="3300" dirty="0">
              <a:latin typeface="+mj-lt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71500" y="445441"/>
            <a:ext cx="76200" cy="561975"/>
          </a:xfrm>
          <a:custGeom>
            <a:avLst/>
            <a:gdLst/>
            <a:ahLst/>
            <a:cxnLst/>
            <a:rect l="l" t="t" r="r" b="b"/>
            <a:pathLst>
              <a:path w="76200" h="561975">
                <a:moveTo>
                  <a:pt x="76199" y="561974"/>
                </a:moveTo>
                <a:lnTo>
                  <a:pt x="0" y="561974"/>
                </a:lnTo>
                <a:lnTo>
                  <a:pt x="0" y="0"/>
                </a:lnTo>
                <a:lnTo>
                  <a:pt x="76199" y="0"/>
                </a:lnTo>
                <a:lnTo>
                  <a:pt x="76199" y="561974"/>
                </a:lnTo>
                <a:close/>
              </a:path>
            </a:pathLst>
          </a:custGeom>
          <a:solidFill>
            <a:srgbClr val="3B82F6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629300"/>
            <a:ext cx="11620500" cy="5229225"/>
            <a:chOff x="0" y="1629300"/>
            <a:chExt cx="11620500" cy="5229225"/>
          </a:xfrm>
        </p:grpSpPr>
        <p:sp>
          <p:nvSpPr>
            <p:cNvPr id="3" name="object 3"/>
            <p:cNvSpPr/>
            <p:nvPr/>
          </p:nvSpPr>
          <p:spPr>
            <a:xfrm>
              <a:off x="571500" y="1629300"/>
              <a:ext cx="11049000" cy="4946650"/>
            </a:xfrm>
            <a:custGeom>
              <a:avLst/>
              <a:gdLst/>
              <a:ahLst/>
              <a:cxnLst/>
              <a:rect l="l" t="t" r="r" b="b"/>
              <a:pathLst>
                <a:path w="11049000" h="4946650">
                  <a:moveTo>
                    <a:pt x="10860599" y="4946170"/>
                  </a:moveTo>
                  <a:lnTo>
                    <a:pt x="188399" y="4946170"/>
                  </a:lnTo>
                  <a:lnTo>
                    <a:pt x="138315" y="4939440"/>
                  </a:lnTo>
                  <a:lnTo>
                    <a:pt x="93310" y="4920448"/>
                  </a:lnTo>
                  <a:lnTo>
                    <a:pt x="55180" y="4890990"/>
                  </a:lnTo>
                  <a:lnTo>
                    <a:pt x="25722" y="4852860"/>
                  </a:lnTo>
                  <a:lnTo>
                    <a:pt x="6729" y="4807855"/>
                  </a:lnTo>
                  <a:lnTo>
                    <a:pt x="0" y="4757771"/>
                  </a:lnTo>
                  <a:lnTo>
                    <a:pt x="0" y="188399"/>
                  </a:lnTo>
                  <a:lnTo>
                    <a:pt x="6729" y="138315"/>
                  </a:lnTo>
                  <a:lnTo>
                    <a:pt x="25722" y="93310"/>
                  </a:lnTo>
                  <a:lnTo>
                    <a:pt x="55180" y="55180"/>
                  </a:lnTo>
                  <a:lnTo>
                    <a:pt x="93310" y="25722"/>
                  </a:lnTo>
                  <a:lnTo>
                    <a:pt x="138315" y="6729"/>
                  </a:lnTo>
                  <a:lnTo>
                    <a:pt x="188399" y="0"/>
                  </a:lnTo>
                  <a:lnTo>
                    <a:pt x="10860599" y="0"/>
                  </a:lnTo>
                  <a:lnTo>
                    <a:pt x="10932697" y="14341"/>
                  </a:lnTo>
                  <a:lnTo>
                    <a:pt x="10993818" y="55181"/>
                  </a:lnTo>
                  <a:lnTo>
                    <a:pt x="11034658" y="116302"/>
                  </a:lnTo>
                  <a:lnTo>
                    <a:pt x="11048999" y="188399"/>
                  </a:lnTo>
                  <a:lnTo>
                    <a:pt x="11048999" y="4757771"/>
                  </a:lnTo>
                  <a:lnTo>
                    <a:pt x="11042270" y="4807855"/>
                  </a:lnTo>
                  <a:lnTo>
                    <a:pt x="11023277" y="4852860"/>
                  </a:lnTo>
                  <a:lnTo>
                    <a:pt x="10993818" y="4890990"/>
                  </a:lnTo>
                  <a:lnTo>
                    <a:pt x="10955689" y="4920448"/>
                  </a:lnTo>
                  <a:lnTo>
                    <a:pt x="10910684" y="4939440"/>
                  </a:lnTo>
                  <a:lnTo>
                    <a:pt x="10860599" y="4946170"/>
                  </a:lnTo>
                  <a:close/>
                </a:path>
              </a:pathLst>
            </a:custGeom>
            <a:solidFill>
              <a:srgbClr val="FFFFFF">
                <a:alpha val="8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62000" y="2135612"/>
              <a:ext cx="10668000" cy="851535"/>
            </a:xfrm>
            <a:custGeom>
              <a:avLst/>
              <a:gdLst/>
              <a:ahLst/>
              <a:cxnLst/>
              <a:rect l="l" t="t" r="r" b="b"/>
              <a:pathLst>
                <a:path w="10668000" h="851535">
                  <a:moveTo>
                    <a:pt x="10582853" y="851458"/>
                  </a:moveTo>
                  <a:lnTo>
                    <a:pt x="85145" y="851458"/>
                  </a:lnTo>
                  <a:lnTo>
                    <a:pt x="52003" y="844767"/>
                  </a:lnTo>
                  <a:lnTo>
                    <a:pt x="24938" y="826520"/>
                  </a:lnTo>
                  <a:lnTo>
                    <a:pt x="6691" y="799455"/>
                  </a:lnTo>
                  <a:lnTo>
                    <a:pt x="0" y="766312"/>
                  </a:lnTo>
                  <a:lnTo>
                    <a:pt x="0" y="85145"/>
                  </a:lnTo>
                  <a:lnTo>
                    <a:pt x="6691" y="52003"/>
                  </a:lnTo>
                  <a:lnTo>
                    <a:pt x="24938" y="24938"/>
                  </a:lnTo>
                  <a:lnTo>
                    <a:pt x="52003" y="6691"/>
                  </a:lnTo>
                  <a:lnTo>
                    <a:pt x="85145" y="0"/>
                  </a:lnTo>
                  <a:lnTo>
                    <a:pt x="10582853" y="0"/>
                  </a:lnTo>
                  <a:lnTo>
                    <a:pt x="10630093" y="14305"/>
                  </a:lnTo>
                  <a:lnTo>
                    <a:pt x="10661518" y="52561"/>
                  </a:lnTo>
                  <a:lnTo>
                    <a:pt x="10667999" y="85145"/>
                  </a:lnTo>
                  <a:lnTo>
                    <a:pt x="10667999" y="766312"/>
                  </a:lnTo>
                  <a:lnTo>
                    <a:pt x="10661308" y="799455"/>
                  </a:lnTo>
                  <a:lnTo>
                    <a:pt x="10643061" y="826520"/>
                  </a:lnTo>
                  <a:lnTo>
                    <a:pt x="10615996" y="844767"/>
                  </a:lnTo>
                  <a:lnTo>
                    <a:pt x="10582853" y="851458"/>
                  </a:lnTo>
                  <a:close/>
                </a:path>
              </a:pathLst>
            </a:custGeom>
            <a:solidFill>
              <a:srgbClr val="EEF6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749300" y="889846"/>
            <a:ext cx="1089914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l-GR" sz="3300">
                <a:solidFill>
                  <a:srgbClr val="1E398A"/>
                </a:solidFill>
                <a:latin typeface="+mj-lt"/>
              </a:rPr>
              <a:t>1. </a:t>
            </a:r>
            <a:r>
              <a:rPr sz="3300">
                <a:solidFill>
                  <a:srgbClr val="1E398A"/>
                </a:solidFill>
                <a:latin typeface="+mj-lt"/>
              </a:rPr>
              <a:t>Παιδαγωγική</a:t>
            </a:r>
            <a:r>
              <a:rPr sz="3300" spc="-100">
                <a:solidFill>
                  <a:srgbClr val="1E398A"/>
                </a:solidFill>
                <a:latin typeface="+mj-lt"/>
              </a:rPr>
              <a:t> </a:t>
            </a:r>
            <a:r>
              <a:rPr sz="3300" spc="-25" dirty="0">
                <a:solidFill>
                  <a:srgbClr val="1E398A"/>
                </a:solidFill>
                <a:latin typeface="+mj-lt"/>
              </a:rPr>
              <a:t>Ετοιμότητα</a:t>
            </a:r>
            <a:r>
              <a:rPr sz="3300" spc="-100" dirty="0">
                <a:solidFill>
                  <a:srgbClr val="1E398A"/>
                </a:solidFill>
                <a:latin typeface="+mj-lt"/>
              </a:rPr>
              <a:t> </a:t>
            </a:r>
            <a:r>
              <a:rPr sz="3300" dirty="0">
                <a:solidFill>
                  <a:srgbClr val="1E398A"/>
                </a:solidFill>
                <a:latin typeface="+mj-lt"/>
              </a:rPr>
              <a:t>και</a:t>
            </a:r>
            <a:r>
              <a:rPr sz="3300" spc="-95" dirty="0">
                <a:solidFill>
                  <a:srgbClr val="1E398A"/>
                </a:solidFill>
                <a:latin typeface="+mj-lt"/>
              </a:rPr>
              <a:t> </a:t>
            </a:r>
            <a:r>
              <a:rPr sz="3300" spc="-10" dirty="0">
                <a:solidFill>
                  <a:srgbClr val="1E398A"/>
                </a:solidFill>
                <a:latin typeface="+mj-lt"/>
              </a:rPr>
              <a:t>Επαγγελματική</a:t>
            </a:r>
            <a:r>
              <a:rPr sz="3300" spc="-210" dirty="0">
                <a:solidFill>
                  <a:srgbClr val="1E398A"/>
                </a:solidFill>
                <a:latin typeface="+mj-lt"/>
              </a:rPr>
              <a:t> </a:t>
            </a:r>
            <a:r>
              <a:rPr sz="3300" spc="-10" dirty="0">
                <a:solidFill>
                  <a:srgbClr val="1E398A"/>
                </a:solidFill>
                <a:latin typeface="+mj-lt"/>
              </a:rPr>
              <a:t>Ανάπτυξη</a:t>
            </a:r>
            <a:endParaRPr sz="3300" dirty="0">
              <a:latin typeface="+mj-l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71500" y="919311"/>
            <a:ext cx="76200" cy="561975"/>
          </a:xfrm>
          <a:custGeom>
            <a:avLst/>
            <a:gdLst/>
            <a:ahLst/>
            <a:cxnLst/>
            <a:rect l="l" t="t" r="r" b="b"/>
            <a:pathLst>
              <a:path w="76200" h="561975">
                <a:moveTo>
                  <a:pt x="76199" y="561899"/>
                </a:moveTo>
                <a:lnTo>
                  <a:pt x="0" y="561899"/>
                </a:lnTo>
                <a:lnTo>
                  <a:pt x="0" y="0"/>
                </a:lnTo>
                <a:lnTo>
                  <a:pt x="76199" y="0"/>
                </a:lnTo>
                <a:lnTo>
                  <a:pt x="76199" y="561899"/>
                </a:lnTo>
                <a:close/>
              </a:path>
            </a:pathLst>
          </a:custGeom>
          <a:solidFill>
            <a:srgbClr val="3B82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39800" y="2210710"/>
            <a:ext cx="9424670" cy="63754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900" b="1" dirty="0">
                <a:solidFill>
                  <a:srgbClr val="1E398A"/>
                </a:solidFill>
                <a:latin typeface="+mn-lt"/>
                <a:cs typeface="Tahoma"/>
              </a:rPr>
              <a:t>Επαγγελματɩκή Ανάπτυξη ΔΕΠ</a:t>
            </a:r>
            <a:endParaRPr sz="1900" dirty="0">
              <a:latin typeface="+mn-lt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sz="1600" dirty="0">
                <a:latin typeface="+mn-lt"/>
                <a:cs typeface="Tahoma"/>
              </a:rPr>
              <a:t>Η παραδοσɩακή έμφαση στο ερευνητɩκό έργο έναντɩ της δɩδακτɩκής ɩκανότητας δημɩουργεί κενά.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757237" y="3195173"/>
            <a:ext cx="3438525" cy="2670810"/>
            <a:chOff x="757237" y="3195173"/>
            <a:chExt cx="3438525" cy="2670810"/>
          </a:xfrm>
        </p:grpSpPr>
        <p:sp>
          <p:nvSpPr>
            <p:cNvPr id="9" name="object 9"/>
            <p:cNvSpPr/>
            <p:nvPr/>
          </p:nvSpPr>
          <p:spPr>
            <a:xfrm>
              <a:off x="762000" y="3199936"/>
              <a:ext cx="3429000" cy="2661285"/>
            </a:xfrm>
            <a:custGeom>
              <a:avLst/>
              <a:gdLst/>
              <a:ahLst/>
              <a:cxnLst/>
              <a:rect l="l" t="t" r="r" b="b"/>
              <a:pathLst>
                <a:path w="3429000" h="2661285">
                  <a:moveTo>
                    <a:pt x="3301272" y="2660976"/>
                  </a:moveTo>
                  <a:lnTo>
                    <a:pt x="127726" y="2660976"/>
                  </a:lnTo>
                  <a:lnTo>
                    <a:pt x="78009" y="2650938"/>
                  </a:lnTo>
                  <a:lnTo>
                    <a:pt x="37410" y="2623565"/>
                  </a:lnTo>
                  <a:lnTo>
                    <a:pt x="10037" y="2582966"/>
                  </a:lnTo>
                  <a:lnTo>
                    <a:pt x="0" y="2533249"/>
                  </a:lnTo>
                  <a:lnTo>
                    <a:pt x="0" y="127726"/>
                  </a:lnTo>
                  <a:lnTo>
                    <a:pt x="10037" y="78009"/>
                  </a:lnTo>
                  <a:lnTo>
                    <a:pt x="37410" y="37410"/>
                  </a:lnTo>
                  <a:lnTo>
                    <a:pt x="78009" y="10037"/>
                  </a:lnTo>
                  <a:lnTo>
                    <a:pt x="127726" y="0"/>
                  </a:lnTo>
                  <a:lnTo>
                    <a:pt x="3301272" y="0"/>
                  </a:lnTo>
                  <a:lnTo>
                    <a:pt x="3350152" y="9722"/>
                  </a:lnTo>
                  <a:lnTo>
                    <a:pt x="3391589" y="37410"/>
                  </a:lnTo>
                  <a:lnTo>
                    <a:pt x="3419277" y="78847"/>
                  </a:lnTo>
                  <a:lnTo>
                    <a:pt x="3428999" y="127726"/>
                  </a:lnTo>
                  <a:lnTo>
                    <a:pt x="3428999" y="2533249"/>
                  </a:lnTo>
                  <a:lnTo>
                    <a:pt x="3418962" y="2582966"/>
                  </a:lnTo>
                  <a:lnTo>
                    <a:pt x="3391589" y="2623565"/>
                  </a:lnTo>
                  <a:lnTo>
                    <a:pt x="3350990" y="2650938"/>
                  </a:lnTo>
                  <a:lnTo>
                    <a:pt x="3301272" y="2660976"/>
                  </a:lnTo>
                  <a:close/>
                </a:path>
              </a:pathLst>
            </a:custGeom>
            <a:solidFill>
              <a:srgbClr val="F7FA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62000" y="3199936"/>
              <a:ext cx="3429000" cy="2661285"/>
            </a:xfrm>
            <a:custGeom>
              <a:avLst/>
              <a:gdLst/>
              <a:ahLst/>
              <a:cxnLst/>
              <a:rect l="l" t="t" r="r" b="b"/>
              <a:pathLst>
                <a:path w="3429000" h="2661285">
                  <a:moveTo>
                    <a:pt x="0" y="127726"/>
                  </a:moveTo>
                  <a:lnTo>
                    <a:pt x="10037" y="78009"/>
                  </a:lnTo>
                  <a:lnTo>
                    <a:pt x="37410" y="37410"/>
                  </a:lnTo>
                  <a:lnTo>
                    <a:pt x="78009" y="10037"/>
                  </a:lnTo>
                  <a:lnTo>
                    <a:pt x="127726" y="0"/>
                  </a:lnTo>
                  <a:lnTo>
                    <a:pt x="3301272" y="0"/>
                  </a:lnTo>
                  <a:lnTo>
                    <a:pt x="3350152" y="9722"/>
                  </a:lnTo>
                  <a:lnTo>
                    <a:pt x="3391589" y="37410"/>
                  </a:lnTo>
                  <a:lnTo>
                    <a:pt x="3419277" y="78847"/>
                  </a:lnTo>
                  <a:lnTo>
                    <a:pt x="3428999" y="127726"/>
                  </a:lnTo>
                  <a:lnTo>
                    <a:pt x="3428999" y="2533249"/>
                  </a:lnTo>
                  <a:lnTo>
                    <a:pt x="3418962" y="2582966"/>
                  </a:lnTo>
                  <a:lnTo>
                    <a:pt x="3391589" y="2623565"/>
                  </a:lnTo>
                  <a:lnTo>
                    <a:pt x="3350990" y="2650938"/>
                  </a:lnTo>
                  <a:lnTo>
                    <a:pt x="3301272" y="2660976"/>
                  </a:lnTo>
                  <a:lnTo>
                    <a:pt x="127726" y="2660976"/>
                  </a:lnTo>
                  <a:lnTo>
                    <a:pt x="78009" y="2650938"/>
                  </a:lnTo>
                  <a:lnTo>
                    <a:pt x="37410" y="2623565"/>
                  </a:lnTo>
                  <a:lnTo>
                    <a:pt x="10037" y="2582966"/>
                  </a:lnTo>
                  <a:lnTo>
                    <a:pt x="0" y="2533249"/>
                  </a:lnTo>
                  <a:lnTo>
                    <a:pt x="0" y="127726"/>
                  </a:lnTo>
                  <a:close/>
                </a:path>
              </a:pathLst>
            </a:custGeom>
            <a:ln w="9524">
              <a:solidFill>
                <a:srgbClr val="E1E7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89224" y="3447345"/>
              <a:ext cx="374650" cy="304800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078470" y="4067231"/>
            <a:ext cx="27940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+mj-lt"/>
                <a:cs typeface="Tahoma"/>
              </a:rPr>
              <a:t>Παɩδαγωγɩκή</a:t>
            </a:r>
            <a:r>
              <a:rPr sz="2000" b="1" spc="75" dirty="0">
                <a:latin typeface="+mj-lt"/>
                <a:cs typeface="Tahoma"/>
              </a:rPr>
              <a:t> </a:t>
            </a:r>
            <a:r>
              <a:rPr sz="2000" b="1" spc="-10" dirty="0">
                <a:latin typeface="+mj-lt"/>
                <a:cs typeface="Tahoma"/>
              </a:rPr>
              <a:t>Κατάρτɩση</a:t>
            </a:r>
            <a:endParaRPr sz="2000" dirty="0">
              <a:latin typeface="+mj-lt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73924" y="4811198"/>
            <a:ext cx="2604770" cy="51689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 algn="ctr">
              <a:spcBef>
                <a:spcPts val="70"/>
              </a:spcBef>
            </a:pPr>
            <a:r>
              <a:rPr sz="1600" dirty="0">
                <a:solidFill>
                  <a:srgbClr val="64738B"/>
                </a:solidFill>
                <a:latin typeface="+mn-lt"/>
                <a:cs typeface="Tahoma"/>
              </a:rPr>
              <a:t>Έλλεɩψη επίσημης παɩδαγωγɩκής κατάρτɩσης.</a:t>
            </a:r>
            <a:endParaRPr sz="1600" dirty="0">
              <a:latin typeface="+mn-lt"/>
              <a:cs typeface="Tahom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376737" y="3195173"/>
            <a:ext cx="3438525" cy="2670810"/>
            <a:chOff x="4376737" y="3195173"/>
            <a:chExt cx="3438525" cy="2670810"/>
          </a:xfrm>
        </p:grpSpPr>
        <p:sp>
          <p:nvSpPr>
            <p:cNvPr id="15" name="object 15"/>
            <p:cNvSpPr/>
            <p:nvPr/>
          </p:nvSpPr>
          <p:spPr>
            <a:xfrm>
              <a:off x="4381500" y="3199936"/>
              <a:ext cx="3429000" cy="2661285"/>
            </a:xfrm>
            <a:custGeom>
              <a:avLst/>
              <a:gdLst/>
              <a:ahLst/>
              <a:cxnLst/>
              <a:rect l="l" t="t" r="r" b="b"/>
              <a:pathLst>
                <a:path w="3429000" h="2661285">
                  <a:moveTo>
                    <a:pt x="3301273" y="2660976"/>
                  </a:moveTo>
                  <a:lnTo>
                    <a:pt x="127726" y="2660976"/>
                  </a:lnTo>
                  <a:lnTo>
                    <a:pt x="78009" y="2650938"/>
                  </a:lnTo>
                  <a:lnTo>
                    <a:pt x="37410" y="2623565"/>
                  </a:lnTo>
                  <a:lnTo>
                    <a:pt x="10037" y="2582966"/>
                  </a:lnTo>
                  <a:lnTo>
                    <a:pt x="0" y="2533249"/>
                  </a:lnTo>
                  <a:lnTo>
                    <a:pt x="0" y="127726"/>
                  </a:lnTo>
                  <a:lnTo>
                    <a:pt x="10037" y="78009"/>
                  </a:lnTo>
                  <a:lnTo>
                    <a:pt x="37410" y="37410"/>
                  </a:lnTo>
                  <a:lnTo>
                    <a:pt x="78009" y="10037"/>
                  </a:lnTo>
                  <a:lnTo>
                    <a:pt x="127726" y="0"/>
                  </a:lnTo>
                  <a:lnTo>
                    <a:pt x="3301273" y="0"/>
                  </a:lnTo>
                  <a:lnTo>
                    <a:pt x="3350152" y="9722"/>
                  </a:lnTo>
                  <a:lnTo>
                    <a:pt x="3391589" y="37410"/>
                  </a:lnTo>
                  <a:lnTo>
                    <a:pt x="3419277" y="78847"/>
                  </a:lnTo>
                  <a:lnTo>
                    <a:pt x="3428999" y="127726"/>
                  </a:lnTo>
                  <a:lnTo>
                    <a:pt x="3428999" y="2533249"/>
                  </a:lnTo>
                  <a:lnTo>
                    <a:pt x="3418962" y="2582966"/>
                  </a:lnTo>
                  <a:lnTo>
                    <a:pt x="3391589" y="2623565"/>
                  </a:lnTo>
                  <a:lnTo>
                    <a:pt x="3350990" y="2650938"/>
                  </a:lnTo>
                  <a:lnTo>
                    <a:pt x="3301273" y="2660976"/>
                  </a:lnTo>
                  <a:close/>
                </a:path>
              </a:pathLst>
            </a:custGeom>
            <a:solidFill>
              <a:srgbClr val="F7FA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381500" y="3199936"/>
              <a:ext cx="3429000" cy="2661285"/>
            </a:xfrm>
            <a:custGeom>
              <a:avLst/>
              <a:gdLst/>
              <a:ahLst/>
              <a:cxnLst/>
              <a:rect l="l" t="t" r="r" b="b"/>
              <a:pathLst>
                <a:path w="3429000" h="2661285">
                  <a:moveTo>
                    <a:pt x="0" y="127726"/>
                  </a:moveTo>
                  <a:lnTo>
                    <a:pt x="10037" y="78009"/>
                  </a:lnTo>
                  <a:lnTo>
                    <a:pt x="37410" y="37410"/>
                  </a:lnTo>
                  <a:lnTo>
                    <a:pt x="78009" y="10037"/>
                  </a:lnTo>
                  <a:lnTo>
                    <a:pt x="127726" y="0"/>
                  </a:lnTo>
                  <a:lnTo>
                    <a:pt x="3301273" y="0"/>
                  </a:lnTo>
                  <a:lnTo>
                    <a:pt x="3350152" y="9722"/>
                  </a:lnTo>
                  <a:lnTo>
                    <a:pt x="3391589" y="37410"/>
                  </a:lnTo>
                  <a:lnTo>
                    <a:pt x="3419277" y="78847"/>
                  </a:lnTo>
                  <a:lnTo>
                    <a:pt x="3428999" y="127726"/>
                  </a:lnTo>
                  <a:lnTo>
                    <a:pt x="3428999" y="2533249"/>
                  </a:lnTo>
                  <a:lnTo>
                    <a:pt x="3418962" y="2582966"/>
                  </a:lnTo>
                  <a:lnTo>
                    <a:pt x="3391589" y="2623565"/>
                  </a:lnTo>
                  <a:lnTo>
                    <a:pt x="3350990" y="2650938"/>
                  </a:lnTo>
                  <a:lnTo>
                    <a:pt x="3301273" y="2660976"/>
                  </a:lnTo>
                  <a:lnTo>
                    <a:pt x="127726" y="2660976"/>
                  </a:lnTo>
                  <a:lnTo>
                    <a:pt x="78009" y="2650938"/>
                  </a:lnTo>
                  <a:lnTo>
                    <a:pt x="37410" y="2623565"/>
                  </a:lnTo>
                  <a:lnTo>
                    <a:pt x="10037" y="2582966"/>
                  </a:lnTo>
                  <a:lnTo>
                    <a:pt x="0" y="2533249"/>
                  </a:lnTo>
                  <a:lnTo>
                    <a:pt x="0" y="127726"/>
                  </a:lnTo>
                  <a:close/>
                </a:path>
              </a:pathLst>
            </a:custGeom>
            <a:ln w="9524">
              <a:solidFill>
                <a:srgbClr val="E1E7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24599" y="3463220"/>
              <a:ext cx="342900" cy="273050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4610068" y="4067231"/>
            <a:ext cx="296926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+mj-lt"/>
                <a:cs typeface="Tahoma"/>
              </a:rPr>
              <a:t>Φοɩτητοκεντρɩκή</a:t>
            </a:r>
            <a:r>
              <a:rPr sz="2000" b="1" spc="-55" dirty="0">
                <a:latin typeface="+mj-lt"/>
                <a:cs typeface="Tahoma"/>
              </a:rPr>
              <a:t> </a:t>
            </a:r>
            <a:r>
              <a:rPr sz="2000" b="1" spc="-10" dirty="0">
                <a:latin typeface="+mj-lt"/>
                <a:cs typeface="Tahoma"/>
              </a:rPr>
              <a:t>Μάθηση</a:t>
            </a:r>
            <a:endParaRPr sz="2000" dirty="0">
              <a:latin typeface="+mj-lt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90162" y="4811198"/>
            <a:ext cx="2810510" cy="76454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 algn="ctr">
              <a:spcBef>
                <a:spcPts val="70"/>
              </a:spcBef>
            </a:pPr>
            <a:r>
              <a:rPr sz="1600" dirty="0">
                <a:solidFill>
                  <a:srgbClr val="64738B"/>
                </a:solidFill>
                <a:latin typeface="+mn-lt"/>
                <a:cs typeface="Tahoma"/>
              </a:rPr>
              <a:t>Αντίσταση στην αλλαγή από την "έδρα" στη φοɩτητοκεντρɩκή μάθηση.</a:t>
            </a:r>
            <a:endParaRPr sz="1600" dirty="0">
              <a:latin typeface="+mn-lt"/>
              <a:cs typeface="Tahoma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7996237" y="3195173"/>
            <a:ext cx="3438525" cy="2670810"/>
            <a:chOff x="7996237" y="3195173"/>
            <a:chExt cx="3438525" cy="2670810"/>
          </a:xfrm>
        </p:grpSpPr>
        <p:sp>
          <p:nvSpPr>
            <p:cNvPr id="21" name="object 21"/>
            <p:cNvSpPr/>
            <p:nvPr/>
          </p:nvSpPr>
          <p:spPr>
            <a:xfrm>
              <a:off x="8001000" y="3199936"/>
              <a:ext cx="3429000" cy="2661285"/>
            </a:xfrm>
            <a:custGeom>
              <a:avLst/>
              <a:gdLst/>
              <a:ahLst/>
              <a:cxnLst/>
              <a:rect l="l" t="t" r="r" b="b"/>
              <a:pathLst>
                <a:path w="3429000" h="2661285">
                  <a:moveTo>
                    <a:pt x="3301273" y="2660976"/>
                  </a:moveTo>
                  <a:lnTo>
                    <a:pt x="127726" y="2660976"/>
                  </a:lnTo>
                  <a:lnTo>
                    <a:pt x="78009" y="2650938"/>
                  </a:lnTo>
                  <a:lnTo>
                    <a:pt x="37410" y="2623565"/>
                  </a:lnTo>
                  <a:lnTo>
                    <a:pt x="10037" y="2582966"/>
                  </a:lnTo>
                  <a:lnTo>
                    <a:pt x="0" y="2533249"/>
                  </a:lnTo>
                  <a:lnTo>
                    <a:pt x="0" y="127726"/>
                  </a:lnTo>
                  <a:lnTo>
                    <a:pt x="10037" y="78009"/>
                  </a:lnTo>
                  <a:lnTo>
                    <a:pt x="37410" y="37410"/>
                  </a:lnTo>
                  <a:lnTo>
                    <a:pt x="78009" y="10037"/>
                  </a:lnTo>
                  <a:lnTo>
                    <a:pt x="127726" y="0"/>
                  </a:lnTo>
                  <a:lnTo>
                    <a:pt x="3301273" y="0"/>
                  </a:lnTo>
                  <a:lnTo>
                    <a:pt x="3350152" y="9722"/>
                  </a:lnTo>
                  <a:lnTo>
                    <a:pt x="3391589" y="37410"/>
                  </a:lnTo>
                  <a:lnTo>
                    <a:pt x="3419277" y="78847"/>
                  </a:lnTo>
                  <a:lnTo>
                    <a:pt x="3428999" y="127726"/>
                  </a:lnTo>
                  <a:lnTo>
                    <a:pt x="3428999" y="2533249"/>
                  </a:lnTo>
                  <a:lnTo>
                    <a:pt x="3418962" y="2582966"/>
                  </a:lnTo>
                  <a:lnTo>
                    <a:pt x="3391589" y="2623565"/>
                  </a:lnTo>
                  <a:lnTo>
                    <a:pt x="3350990" y="2650938"/>
                  </a:lnTo>
                  <a:lnTo>
                    <a:pt x="3301273" y="2660976"/>
                  </a:lnTo>
                  <a:close/>
                </a:path>
              </a:pathLst>
            </a:custGeom>
            <a:solidFill>
              <a:srgbClr val="F7FA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001000" y="3199936"/>
              <a:ext cx="3429000" cy="2661285"/>
            </a:xfrm>
            <a:custGeom>
              <a:avLst/>
              <a:gdLst/>
              <a:ahLst/>
              <a:cxnLst/>
              <a:rect l="l" t="t" r="r" b="b"/>
              <a:pathLst>
                <a:path w="3429000" h="2661285">
                  <a:moveTo>
                    <a:pt x="0" y="127726"/>
                  </a:moveTo>
                  <a:lnTo>
                    <a:pt x="10037" y="78009"/>
                  </a:lnTo>
                  <a:lnTo>
                    <a:pt x="37410" y="37410"/>
                  </a:lnTo>
                  <a:lnTo>
                    <a:pt x="78009" y="10037"/>
                  </a:lnTo>
                  <a:lnTo>
                    <a:pt x="127726" y="0"/>
                  </a:lnTo>
                  <a:lnTo>
                    <a:pt x="3301273" y="0"/>
                  </a:lnTo>
                  <a:lnTo>
                    <a:pt x="3350152" y="9722"/>
                  </a:lnTo>
                  <a:lnTo>
                    <a:pt x="3391589" y="37410"/>
                  </a:lnTo>
                  <a:lnTo>
                    <a:pt x="3419277" y="78847"/>
                  </a:lnTo>
                  <a:lnTo>
                    <a:pt x="3428999" y="127726"/>
                  </a:lnTo>
                  <a:lnTo>
                    <a:pt x="3428999" y="2533249"/>
                  </a:lnTo>
                  <a:lnTo>
                    <a:pt x="3418962" y="2582966"/>
                  </a:lnTo>
                  <a:lnTo>
                    <a:pt x="3391589" y="2623565"/>
                  </a:lnTo>
                  <a:lnTo>
                    <a:pt x="3350990" y="2650938"/>
                  </a:lnTo>
                  <a:lnTo>
                    <a:pt x="3301273" y="2660976"/>
                  </a:lnTo>
                  <a:lnTo>
                    <a:pt x="127726" y="2660976"/>
                  </a:lnTo>
                  <a:lnTo>
                    <a:pt x="78009" y="2650938"/>
                  </a:lnTo>
                  <a:lnTo>
                    <a:pt x="37410" y="2623565"/>
                  </a:lnTo>
                  <a:lnTo>
                    <a:pt x="10037" y="2582966"/>
                  </a:lnTo>
                  <a:lnTo>
                    <a:pt x="0" y="2533249"/>
                  </a:lnTo>
                  <a:lnTo>
                    <a:pt x="0" y="127726"/>
                  </a:lnTo>
                  <a:close/>
                </a:path>
              </a:pathLst>
            </a:custGeom>
            <a:ln w="9524">
              <a:solidFill>
                <a:srgbClr val="E1E7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594899" y="3428295"/>
              <a:ext cx="241300" cy="342900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8465535" y="4067231"/>
            <a:ext cx="249745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+mj-lt"/>
                <a:cs typeface="Tahoma"/>
              </a:rPr>
              <a:t>Δɩδακτɩκή</a:t>
            </a:r>
            <a:r>
              <a:rPr sz="2000" b="1" spc="-60" dirty="0">
                <a:latin typeface="+mj-lt"/>
                <a:cs typeface="Tahoma"/>
              </a:rPr>
              <a:t> </a:t>
            </a:r>
            <a:r>
              <a:rPr sz="2000" b="1" spc="-10" dirty="0">
                <a:latin typeface="+mj-lt"/>
                <a:cs typeface="Tahoma"/>
              </a:rPr>
              <a:t>Καɩνοτομία</a:t>
            </a:r>
            <a:endParaRPr sz="2000" dirty="0">
              <a:latin typeface="+mj-lt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211534" y="4811198"/>
            <a:ext cx="3005455" cy="51689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R="5080" algn="ctr">
              <a:spcBef>
                <a:spcPts val="70"/>
              </a:spcBef>
            </a:pPr>
            <a:r>
              <a:rPr lang="el-GR" sz="1600" dirty="0">
                <a:solidFill>
                  <a:srgbClr val="64738B"/>
                </a:solidFill>
                <a:latin typeface="+mn-lt"/>
                <a:cs typeface="Tahoma"/>
              </a:rPr>
              <a:t>Α</a:t>
            </a:r>
            <a:r>
              <a:rPr sz="1600" dirty="0" err="1">
                <a:solidFill>
                  <a:srgbClr val="64738B"/>
                </a:solidFill>
                <a:latin typeface="+mn-lt"/>
                <a:cs typeface="Tahoma"/>
              </a:rPr>
              <a:t>νάγκη</a:t>
            </a:r>
            <a:r>
              <a:rPr sz="1600" dirty="0">
                <a:solidFill>
                  <a:srgbClr val="64738B"/>
                </a:solidFill>
                <a:latin typeface="+mn-lt"/>
                <a:cs typeface="Tahoma"/>
              </a:rPr>
              <a:t> γɩα κίνητρα δɩδακτɩκής καɩνοτομίας.</a:t>
            </a:r>
            <a:endParaRPr sz="1600" dirty="0">
              <a:latin typeface="+mn-lt"/>
              <a:cs typeface="Tahoma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852737"/>
            <a:ext cx="5784850" cy="4005579"/>
            <a:chOff x="0" y="2852737"/>
            <a:chExt cx="5784850" cy="4005579"/>
          </a:xfrm>
        </p:grpSpPr>
        <p:sp>
          <p:nvSpPr>
            <p:cNvPr id="3" name="object 3"/>
            <p:cNvSpPr/>
            <p:nvPr/>
          </p:nvSpPr>
          <p:spPr>
            <a:xfrm>
              <a:off x="1176597" y="2857500"/>
              <a:ext cx="4603115" cy="3238500"/>
            </a:xfrm>
            <a:custGeom>
              <a:avLst/>
              <a:gdLst/>
              <a:ahLst/>
              <a:cxnLst/>
              <a:rect l="l" t="t" r="r" b="b"/>
              <a:pathLst>
                <a:path w="4603115" h="3238500">
                  <a:moveTo>
                    <a:pt x="4450528" y="3238499"/>
                  </a:moveTo>
                  <a:lnTo>
                    <a:pt x="152371" y="3238499"/>
                  </a:lnTo>
                  <a:lnTo>
                    <a:pt x="104210" y="3230731"/>
                  </a:lnTo>
                  <a:lnTo>
                    <a:pt x="62382" y="3209101"/>
                  </a:lnTo>
                  <a:lnTo>
                    <a:pt x="29398" y="3176117"/>
                  </a:lnTo>
                  <a:lnTo>
                    <a:pt x="7767" y="3134289"/>
                  </a:lnTo>
                  <a:lnTo>
                    <a:pt x="0" y="3086128"/>
                  </a:lnTo>
                  <a:lnTo>
                    <a:pt x="0" y="152371"/>
                  </a:lnTo>
                  <a:lnTo>
                    <a:pt x="7767" y="104210"/>
                  </a:lnTo>
                  <a:lnTo>
                    <a:pt x="29398" y="62382"/>
                  </a:lnTo>
                  <a:lnTo>
                    <a:pt x="62382" y="29398"/>
                  </a:lnTo>
                  <a:lnTo>
                    <a:pt x="104210" y="7767"/>
                  </a:lnTo>
                  <a:lnTo>
                    <a:pt x="152371" y="0"/>
                  </a:lnTo>
                  <a:lnTo>
                    <a:pt x="4450528" y="0"/>
                  </a:lnTo>
                  <a:lnTo>
                    <a:pt x="4508838" y="11598"/>
                  </a:lnTo>
                  <a:lnTo>
                    <a:pt x="4558271" y="44628"/>
                  </a:lnTo>
                  <a:lnTo>
                    <a:pt x="4591301" y="94061"/>
                  </a:lnTo>
                  <a:lnTo>
                    <a:pt x="4602899" y="152371"/>
                  </a:lnTo>
                  <a:lnTo>
                    <a:pt x="4602899" y="3086128"/>
                  </a:lnTo>
                  <a:lnTo>
                    <a:pt x="4595131" y="3134289"/>
                  </a:lnTo>
                  <a:lnTo>
                    <a:pt x="4573501" y="3176117"/>
                  </a:lnTo>
                  <a:lnTo>
                    <a:pt x="4540517" y="3209101"/>
                  </a:lnTo>
                  <a:lnTo>
                    <a:pt x="4498689" y="3230731"/>
                  </a:lnTo>
                  <a:lnTo>
                    <a:pt x="4450528" y="32384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76597" y="2857500"/>
              <a:ext cx="4603115" cy="3238500"/>
            </a:xfrm>
            <a:custGeom>
              <a:avLst/>
              <a:gdLst/>
              <a:ahLst/>
              <a:cxnLst/>
              <a:rect l="l" t="t" r="r" b="b"/>
              <a:pathLst>
                <a:path w="4603115" h="3238500">
                  <a:moveTo>
                    <a:pt x="0" y="152371"/>
                  </a:moveTo>
                  <a:lnTo>
                    <a:pt x="7767" y="104210"/>
                  </a:lnTo>
                  <a:lnTo>
                    <a:pt x="29398" y="62382"/>
                  </a:lnTo>
                  <a:lnTo>
                    <a:pt x="62382" y="29398"/>
                  </a:lnTo>
                  <a:lnTo>
                    <a:pt x="104210" y="7767"/>
                  </a:lnTo>
                  <a:lnTo>
                    <a:pt x="152371" y="0"/>
                  </a:lnTo>
                  <a:lnTo>
                    <a:pt x="4450528" y="0"/>
                  </a:lnTo>
                  <a:lnTo>
                    <a:pt x="4508838" y="11598"/>
                  </a:lnTo>
                  <a:lnTo>
                    <a:pt x="4558271" y="44628"/>
                  </a:lnTo>
                  <a:lnTo>
                    <a:pt x="4591301" y="94061"/>
                  </a:lnTo>
                  <a:lnTo>
                    <a:pt x="4602899" y="152371"/>
                  </a:lnTo>
                  <a:lnTo>
                    <a:pt x="4602899" y="3086128"/>
                  </a:lnTo>
                  <a:lnTo>
                    <a:pt x="4595131" y="3134289"/>
                  </a:lnTo>
                  <a:lnTo>
                    <a:pt x="4573501" y="3176117"/>
                  </a:lnTo>
                  <a:lnTo>
                    <a:pt x="4540517" y="3209101"/>
                  </a:lnTo>
                  <a:lnTo>
                    <a:pt x="4498689" y="3230731"/>
                  </a:lnTo>
                  <a:lnTo>
                    <a:pt x="4450528" y="3238499"/>
                  </a:lnTo>
                  <a:lnTo>
                    <a:pt x="152371" y="3238499"/>
                  </a:lnTo>
                  <a:lnTo>
                    <a:pt x="104210" y="3230731"/>
                  </a:lnTo>
                  <a:lnTo>
                    <a:pt x="62382" y="3209101"/>
                  </a:lnTo>
                  <a:lnTo>
                    <a:pt x="29398" y="3176117"/>
                  </a:lnTo>
                  <a:lnTo>
                    <a:pt x="7767" y="3134289"/>
                  </a:lnTo>
                  <a:lnTo>
                    <a:pt x="0" y="3086128"/>
                  </a:lnTo>
                  <a:lnTo>
                    <a:pt x="0" y="152371"/>
                  </a:lnTo>
                  <a:close/>
                </a:path>
              </a:pathLst>
            </a:custGeom>
            <a:ln w="9524">
              <a:solidFill>
                <a:srgbClr val="E1E7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26964" y="3060876"/>
              <a:ext cx="301625" cy="301625"/>
            </a:xfrm>
            <a:prstGeom prst="rect">
              <a:avLst/>
            </a:prstGeom>
          </p:spPr>
        </p:pic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749300" y="543242"/>
            <a:ext cx="62185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l-GR" sz="3600">
                <a:solidFill>
                  <a:srgbClr val="1E398A"/>
                </a:solidFill>
                <a:latin typeface="+mj-lt"/>
              </a:rPr>
              <a:t>2. </a:t>
            </a:r>
            <a:r>
              <a:rPr sz="3600">
                <a:solidFill>
                  <a:srgbClr val="1E398A"/>
                </a:solidFill>
                <a:latin typeface="+mj-lt"/>
              </a:rPr>
              <a:t>Ψηφιακός</a:t>
            </a:r>
            <a:r>
              <a:rPr sz="3600" spc="-225">
                <a:solidFill>
                  <a:srgbClr val="1E398A"/>
                </a:solidFill>
                <a:latin typeface="+mj-lt"/>
              </a:rPr>
              <a:t> </a:t>
            </a:r>
            <a:r>
              <a:rPr sz="3600" spc="-10" dirty="0">
                <a:solidFill>
                  <a:srgbClr val="1E398A"/>
                </a:solidFill>
                <a:latin typeface="+mj-lt"/>
              </a:rPr>
              <a:t>Μετασχηματισμός</a:t>
            </a:r>
            <a:endParaRPr sz="3600" dirty="0">
              <a:latin typeface="+mj-l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95300" y="571500"/>
            <a:ext cx="76200" cy="571500"/>
          </a:xfrm>
          <a:custGeom>
            <a:avLst/>
            <a:gdLst/>
            <a:ahLst/>
            <a:cxnLst/>
            <a:rect l="l" t="t" r="r" b="b"/>
            <a:pathLst>
              <a:path w="76200" h="571500">
                <a:moveTo>
                  <a:pt x="76199" y="571499"/>
                </a:moveTo>
                <a:lnTo>
                  <a:pt x="0" y="571499"/>
                </a:lnTo>
                <a:lnTo>
                  <a:pt x="0" y="0"/>
                </a:lnTo>
                <a:lnTo>
                  <a:pt x="76199" y="0"/>
                </a:lnTo>
                <a:lnTo>
                  <a:pt x="76199" y="571499"/>
                </a:lnTo>
                <a:close/>
              </a:path>
            </a:pathLst>
          </a:custGeom>
          <a:solidFill>
            <a:srgbClr val="3B82F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566737" y="1519237"/>
            <a:ext cx="11058525" cy="1152525"/>
            <a:chOff x="566737" y="1519237"/>
            <a:chExt cx="11058525" cy="1152525"/>
          </a:xfrm>
        </p:grpSpPr>
        <p:sp>
          <p:nvSpPr>
            <p:cNvPr id="9" name="object 9"/>
            <p:cNvSpPr/>
            <p:nvPr/>
          </p:nvSpPr>
          <p:spPr>
            <a:xfrm>
              <a:off x="571500" y="1524000"/>
              <a:ext cx="11049000" cy="1143000"/>
            </a:xfrm>
            <a:custGeom>
              <a:avLst/>
              <a:gdLst/>
              <a:ahLst/>
              <a:cxnLst/>
              <a:rect l="l" t="t" r="r" b="b"/>
              <a:pathLst>
                <a:path w="11049000" h="1143000">
                  <a:moveTo>
                    <a:pt x="10896603" y="1142999"/>
                  </a:moveTo>
                  <a:lnTo>
                    <a:pt x="152396" y="1142999"/>
                  </a:lnTo>
                  <a:lnTo>
                    <a:pt x="104227" y="1135230"/>
                  </a:lnTo>
                  <a:lnTo>
                    <a:pt x="62392" y="1113596"/>
                  </a:lnTo>
                  <a:lnTo>
                    <a:pt x="29403" y="1080607"/>
                  </a:lnTo>
                  <a:lnTo>
                    <a:pt x="7769" y="1038772"/>
                  </a:lnTo>
                  <a:lnTo>
                    <a:pt x="0" y="990603"/>
                  </a:lnTo>
                  <a:lnTo>
                    <a:pt x="0" y="152395"/>
                  </a:lnTo>
                  <a:lnTo>
                    <a:pt x="7769" y="104227"/>
                  </a:lnTo>
                  <a:lnTo>
                    <a:pt x="29403" y="62392"/>
                  </a:lnTo>
                  <a:lnTo>
                    <a:pt x="62392" y="29403"/>
                  </a:lnTo>
                  <a:lnTo>
                    <a:pt x="104227" y="7769"/>
                  </a:lnTo>
                  <a:lnTo>
                    <a:pt x="152396" y="0"/>
                  </a:lnTo>
                  <a:lnTo>
                    <a:pt x="10896603" y="0"/>
                  </a:lnTo>
                  <a:lnTo>
                    <a:pt x="10954923" y="11600"/>
                  </a:lnTo>
                  <a:lnTo>
                    <a:pt x="11004363" y="44635"/>
                  </a:lnTo>
                  <a:lnTo>
                    <a:pt x="11037399" y="94076"/>
                  </a:lnTo>
                  <a:lnTo>
                    <a:pt x="11048999" y="152395"/>
                  </a:lnTo>
                  <a:lnTo>
                    <a:pt x="11048999" y="990603"/>
                  </a:lnTo>
                  <a:lnTo>
                    <a:pt x="11041230" y="1038772"/>
                  </a:lnTo>
                  <a:lnTo>
                    <a:pt x="11019596" y="1080607"/>
                  </a:lnTo>
                  <a:lnTo>
                    <a:pt x="10986606" y="1113596"/>
                  </a:lnTo>
                  <a:lnTo>
                    <a:pt x="10944772" y="1135230"/>
                  </a:lnTo>
                  <a:lnTo>
                    <a:pt x="10896603" y="1142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71500" y="1524000"/>
              <a:ext cx="11049000" cy="1143000"/>
            </a:xfrm>
            <a:custGeom>
              <a:avLst/>
              <a:gdLst/>
              <a:ahLst/>
              <a:cxnLst/>
              <a:rect l="l" t="t" r="r" b="b"/>
              <a:pathLst>
                <a:path w="11049000" h="1143000">
                  <a:moveTo>
                    <a:pt x="0" y="152395"/>
                  </a:moveTo>
                  <a:lnTo>
                    <a:pt x="7769" y="104227"/>
                  </a:lnTo>
                  <a:lnTo>
                    <a:pt x="29403" y="62392"/>
                  </a:lnTo>
                  <a:lnTo>
                    <a:pt x="62392" y="29403"/>
                  </a:lnTo>
                  <a:lnTo>
                    <a:pt x="104227" y="7769"/>
                  </a:lnTo>
                  <a:lnTo>
                    <a:pt x="152396" y="0"/>
                  </a:lnTo>
                  <a:lnTo>
                    <a:pt x="10896603" y="0"/>
                  </a:lnTo>
                  <a:lnTo>
                    <a:pt x="10954923" y="11600"/>
                  </a:lnTo>
                  <a:lnTo>
                    <a:pt x="11004363" y="44635"/>
                  </a:lnTo>
                  <a:lnTo>
                    <a:pt x="11037399" y="94076"/>
                  </a:lnTo>
                  <a:lnTo>
                    <a:pt x="11048999" y="152395"/>
                  </a:lnTo>
                  <a:lnTo>
                    <a:pt x="11048999" y="990603"/>
                  </a:lnTo>
                  <a:lnTo>
                    <a:pt x="11041230" y="1038772"/>
                  </a:lnTo>
                  <a:lnTo>
                    <a:pt x="11019596" y="1080607"/>
                  </a:lnTo>
                  <a:lnTo>
                    <a:pt x="10986606" y="1113596"/>
                  </a:lnTo>
                  <a:lnTo>
                    <a:pt x="10944772" y="1135230"/>
                  </a:lnTo>
                  <a:lnTo>
                    <a:pt x="10896603" y="1142999"/>
                  </a:lnTo>
                  <a:lnTo>
                    <a:pt x="152396" y="1142999"/>
                  </a:lnTo>
                  <a:lnTo>
                    <a:pt x="104227" y="1135230"/>
                  </a:lnTo>
                  <a:lnTo>
                    <a:pt x="62392" y="1113596"/>
                  </a:lnTo>
                  <a:lnTo>
                    <a:pt x="29403" y="1080607"/>
                  </a:lnTo>
                  <a:lnTo>
                    <a:pt x="7769" y="1038772"/>
                  </a:lnTo>
                  <a:lnTo>
                    <a:pt x="0" y="990603"/>
                  </a:lnTo>
                  <a:lnTo>
                    <a:pt x="0" y="152395"/>
                  </a:lnTo>
                  <a:close/>
                </a:path>
              </a:pathLst>
            </a:custGeom>
            <a:ln w="9524">
              <a:solidFill>
                <a:srgbClr val="E1E7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571500" y="1447800"/>
            <a:ext cx="11049000" cy="10839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50000"/>
              </a:lnSpc>
              <a:spcBef>
                <a:spcPts val="100"/>
              </a:spcBef>
            </a:pPr>
            <a:r>
              <a:rPr sz="2800" b="1" dirty="0">
                <a:solidFill>
                  <a:srgbClr val="1E398A"/>
                </a:solidFill>
                <a:latin typeface="+mj-lt"/>
                <a:cs typeface="Tahoma"/>
              </a:rPr>
              <a:t>Πέρα</a:t>
            </a:r>
            <a:r>
              <a:rPr sz="2800" b="1" spc="-40" dirty="0">
                <a:solidFill>
                  <a:srgbClr val="1E398A"/>
                </a:solidFill>
                <a:latin typeface="+mj-lt"/>
                <a:cs typeface="Tahoma"/>
              </a:rPr>
              <a:t> </a:t>
            </a:r>
            <a:r>
              <a:rPr sz="2800" b="1" dirty="0">
                <a:solidFill>
                  <a:srgbClr val="1E398A"/>
                </a:solidFill>
                <a:latin typeface="+mj-lt"/>
                <a:cs typeface="Tahoma"/>
              </a:rPr>
              <a:t>από</a:t>
            </a:r>
            <a:r>
              <a:rPr sz="2800" b="1" spc="-40" dirty="0">
                <a:solidFill>
                  <a:srgbClr val="1E398A"/>
                </a:solidFill>
                <a:latin typeface="+mj-lt"/>
                <a:cs typeface="Tahoma"/>
              </a:rPr>
              <a:t> </a:t>
            </a:r>
            <a:r>
              <a:rPr sz="2800" b="1">
                <a:solidFill>
                  <a:srgbClr val="1E398A"/>
                </a:solidFill>
                <a:latin typeface="+mj-lt"/>
                <a:cs typeface="Tahoma"/>
              </a:rPr>
              <a:t>τα</a:t>
            </a:r>
            <a:r>
              <a:rPr sz="2800" b="1" spc="-40">
                <a:solidFill>
                  <a:srgbClr val="1E398A"/>
                </a:solidFill>
                <a:latin typeface="+mj-lt"/>
                <a:cs typeface="Tahoma"/>
              </a:rPr>
              <a:t> </a:t>
            </a:r>
            <a:r>
              <a:rPr sz="2800" b="1" spc="50">
                <a:solidFill>
                  <a:srgbClr val="1E398A"/>
                </a:solidFill>
                <a:latin typeface="+mj-lt"/>
                <a:cs typeface="Tahoma"/>
              </a:rPr>
              <a:t>Εργαλεία</a:t>
            </a:r>
            <a:endParaRPr lang="el-GR" sz="2800" b="1" spc="50">
              <a:solidFill>
                <a:srgbClr val="1E398A"/>
              </a:solidFill>
              <a:latin typeface="+mj-lt"/>
              <a:cs typeface="Tahoma"/>
            </a:endParaRPr>
          </a:p>
          <a:p>
            <a:pPr marL="12700" algn="ctr">
              <a:lnSpc>
                <a:spcPct val="150000"/>
              </a:lnSpc>
              <a:spcBef>
                <a:spcPts val="100"/>
              </a:spcBef>
            </a:pPr>
            <a:r>
              <a:rPr lang="el-GR" sz="2000">
                <a:solidFill>
                  <a:srgbClr val="475568"/>
                </a:solidFill>
                <a:cs typeface="Tahoma"/>
              </a:rPr>
              <a:t>Η  πρόκληση  δεν  είναɩ  η  τεχνολογία  καθεαυτή, αλλά η παɩδαγωγɩκή αξɩοποίησή της.</a:t>
            </a:r>
            <a:endParaRPr sz="2800" dirty="0">
              <a:latin typeface="+mj-lt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17953" y="4655073"/>
            <a:ext cx="3818021" cy="854721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67005" marR="5080" algn="ctr">
              <a:spcBef>
                <a:spcPts val="185"/>
              </a:spcBef>
            </a:pPr>
            <a:r>
              <a:rPr dirty="0">
                <a:solidFill>
                  <a:srgbClr val="475568"/>
                </a:solidFill>
                <a:latin typeface="+mn-lt"/>
                <a:cs typeface="Tahoma"/>
              </a:rPr>
              <a:t>Η έλευση της </a:t>
            </a:r>
            <a:r>
              <a:rPr b="1" dirty="0" err="1">
                <a:solidFill>
                  <a:srgbClr val="1E398A"/>
                </a:solidFill>
                <a:latin typeface="+mn-lt"/>
                <a:cs typeface="Tahoma"/>
              </a:rPr>
              <a:t>Τεχνητής</a:t>
            </a:r>
            <a:r>
              <a:rPr b="1" dirty="0">
                <a:solidFill>
                  <a:srgbClr val="1E398A"/>
                </a:solidFill>
                <a:latin typeface="+mn-lt"/>
                <a:cs typeface="Tahoma"/>
              </a:rPr>
              <a:t> </a:t>
            </a:r>
            <a:r>
              <a:rPr b="1" dirty="0" err="1">
                <a:solidFill>
                  <a:srgbClr val="1E398A"/>
                </a:solidFill>
                <a:latin typeface="+mn-lt"/>
                <a:cs typeface="Tahoma"/>
              </a:rPr>
              <a:t>Νοημοσύνης</a:t>
            </a:r>
            <a:r>
              <a:rPr lang="el-GR" b="1" dirty="0">
                <a:solidFill>
                  <a:srgbClr val="1E398A"/>
                </a:solidFill>
                <a:latin typeface="+mn-lt"/>
                <a:cs typeface="Tahoma"/>
              </a:rPr>
              <a:t> </a:t>
            </a:r>
            <a:r>
              <a:rPr dirty="0">
                <a:solidFill>
                  <a:srgbClr val="475568"/>
                </a:solidFill>
                <a:latin typeface="+mn-lt"/>
                <a:cs typeface="Tahoma"/>
              </a:rPr>
              <a:t>καɩ της υβρɩδɩκής μάθησης απαɩτεί νέες δεξɩότητες καɩ κρɩτɩκή σκέψη.</a:t>
            </a:r>
            <a:endParaRPr dirty="0">
              <a:latin typeface="+mn-lt"/>
              <a:cs typeface="Tahom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424415" y="2852737"/>
            <a:ext cx="4612640" cy="3248025"/>
            <a:chOff x="6424415" y="2852737"/>
            <a:chExt cx="4612640" cy="3248025"/>
          </a:xfrm>
        </p:grpSpPr>
        <p:sp>
          <p:nvSpPr>
            <p:cNvPr id="14" name="object 14"/>
            <p:cNvSpPr/>
            <p:nvPr/>
          </p:nvSpPr>
          <p:spPr>
            <a:xfrm>
              <a:off x="6429177" y="2857500"/>
              <a:ext cx="4603115" cy="3238500"/>
            </a:xfrm>
            <a:custGeom>
              <a:avLst/>
              <a:gdLst/>
              <a:ahLst/>
              <a:cxnLst/>
              <a:rect l="l" t="t" r="r" b="b"/>
              <a:pathLst>
                <a:path w="4603115" h="3238500">
                  <a:moveTo>
                    <a:pt x="4450528" y="3238499"/>
                  </a:moveTo>
                  <a:lnTo>
                    <a:pt x="152371" y="3238499"/>
                  </a:lnTo>
                  <a:lnTo>
                    <a:pt x="104210" y="3230731"/>
                  </a:lnTo>
                  <a:lnTo>
                    <a:pt x="62382" y="3209101"/>
                  </a:lnTo>
                  <a:lnTo>
                    <a:pt x="29398" y="3176117"/>
                  </a:lnTo>
                  <a:lnTo>
                    <a:pt x="7768" y="3134289"/>
                  </a:lnTo>
                  <a:lnTo>
                    <a:pt x="0" y="3086128"/>
                  </a:lnTo>
                  <a:lnTo>
                    <a:pt x="0" y="152371"/>
                  </a:lnTo>
                  <a:lnTo>
                    <a:pt x="7768" y="104210"/>
                  </a:lnTo>
                  <a:lnTo>
                    <a:pt x="29398" y="62382"/>
                  </a:lnTo>
                  <a:lnTo>
                    <a:pt x="62382" y="29398"/>
                  </a:lnTo>
                  <a:lnTo>
                    <a:pt x="104210" y="7767"/>
                  </a:lnTo>
                  <a:lnTo>
                    <a:pt x="152371" y="0"/>
                  </a:lnTo>
                  <a:lnTo>
                    <a:pt x="4450528" y="0"/>
                  </a:lnTo>
                  <a:lnTo>
                    <a:pt x="4508838" y="11598"/>
                  </a:lnTo>
                  <a:lnTo>
                    <a:pt x="4558271" y="44628"/>
                  </a:lnTo>
                  <a:lnTo>
                    <a:pt x="4591301" y="94061"/>
                  </a:lnTo>
                  <a:lnTo>
                    <a:pt x="4602900" y="152371"/>
                  </a:lnTo>
                  <a:lnTo>
                    <a:pt x="4602900" y="3086128"/>
                  </a:lnTo>
                  <a:lnTo>
                    <a:pt x="4595132" y="3134289"/>
                  </a:lnTo>
                  <a:lnTo>
                    <a:pt x="4573501" y="3176117"/>
                  </a:lnTo>
                  <a:lnTo>
                    <a:pt x="4540517" y="3209101"/>
                  </a:lnTo>
                  <a:lnTo>
                    <a:pt x="4498689" y="3230731"/>
                  </a:lnTo>
                  <a:lnTo>
                    <a:pt x="4450528" y="32384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429177" y="2857500"/>
              <a:ext cx="4603115" cy="3238500"/>
            </a:xfrm>
            <a:custGeom>
              <a:avLst/>
              <a:gdLst/>
              <a:ahLst/>
              <a:cxnLst/>
              <a:rect l="l" t="t" r="r" b="b"/>
              <a:pathLst>
                <a:path w="4603115" h="3238500">
                  <a:moveTo>
                    <a:pt x="0" y="152371"/>
                  </a:moveTo>
                  <a:lnTo>
                    <a:pt x="7768" y="104210"/>
                  </a:lnTo>
                  <a:lnTo>
                    <a:pt x="29398" y="62382"/>
                  </a:lnTo>
                  <a:lnTo>
                    <a:pt x="62382" y="29398"/>
                  </a:lnTo>
                  <a:lnTo>
                    <a:pt x="104210" y="7767"/>
                  </a:lnTo>
                  <a:lnTo>
                    <a:pt x="152371" y="0"/>
                  </a:lnTo>
                  <a:lnTo>
                    <a:pt x="4450528" y="0"/>
                  </a:lnTo>
                  <a:lnTo>
                    <a:pt x="4508838" y="11598"/>
                  </a:lnTo>
                  <a:lnTo>
                    <a:pt x="4558271" y="44628"/>
                  </a:lnTo>
                  <a:lnTo>
                    <a:pt x="4591301" y="94061"/>
                  </a:lnTo>
                  <a:lnTo>
                    <a:pt x="4602900" y="152371"/>
                  </a:lnTo>
                  <a:lnTo>
                    <a:pt x="4602900" y="3086128"/>
                  </a:lnTo>
                  <a:lnTo>
                    <a:pt x="4595132" y="3134289"/>
                  </a:lnTo>
                  <a:lnTo>
                    <a:pt x="4573501" y="3176117"/>
                  </a:lnTo>
                  <a:lnTo>
                    <a:pt x="4540517" y="3209101"/>
                  </a:lnTo>
                  <a:lnTo>
                    <a:pt x="4498689" y="3230731"/>
                  </a:lnTo>
                  <a:lnTo>
                    <a:pt x="4450528" y="3238499"/>
                  </a:lnTo>
                  <a:lnTo>
                    <a:pt x="152371" y="3238499"/>
                  </a:lnTo>
                  <a:lnTo>
                    <a:pt x="104210" y="3230731"/>
                  </a:lnTo>
                  <a:lnTo>
                    <a:pt x="62382" y="3209101"/>
                  </a:lnTo>
                  <a:lnTo>
                    <a:pt x="29398" y="3176117"/>
                  </a:lnTo>
                  <a:lnTo>
                    <a:pt x="7768" y="3134289"/>
                  </a:lnTo>
                  <a:lnTo>
                    <a:pt x="0" y="3086128"/>
                  </a:lnTo>
                  <a:lnTo>
                    <a:pt x="0" y="152371"/>
                  </a:lnTo>
                  <a:close/>
                </a:path>
              </a:pathLst>
            </a:custGeom>
            <a:ln w="9524">
              <a:solidFill>
                <a:srgbClr val="E1E7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633789" y="3073564"/>
              <a:ext cx="276225" cy="263525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7033749" y="4677196"/>
            <a:ext cx="3474319" cy="576440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700" marR="5080" algn="ctr">
              <a:spcBef>
                <a:spcPts val="175"/>
              </a:spcBef>
            </a:pPr>
            <a:r>
              <a:rPr dirty="0">
                <a:solidFill>
                  <a:srgbClr val="475568"/>
                </a:solidFill>
                <a:latin typeface="+mn-lt"/>
                <a:cs typeface="Tahoma"/>
              </a:rPr>
              <a:t>Το ψηφɩακό χάσμα παραμένεɩ εμπόδɩο γɩα την ɩσότɩμη πρόσβαση.</a:t>
            </a:r>
            <a:endParaRPr dirty="0">
              <a:latin typeface="+mn-lt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359864" y="3686712"/>
            <a:ext cx="423582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5300" marR="5080" indent="-483234" algn="ctr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1E398A"/>
                </a:solidFill>
                <a:latin typeface="+mj-lt"/>
                <a:cs typeface="Arial"/>
              </a:rPr>
              <a:t>Ενσωμάτωση</a:t>
            </a:r>
            <a:r>
              <a:rPr sz="2400" b="1" spc="-125" dirty="0">
                <a:solidFill>
                  <a:srgbClr val="1E398A"/>
                </a:solidFill>
                <a:latin typeface="+mj-lt"/>
                <a:cs typeface="Arial"/>
              </a:rPr>
              <a:t> </a:t>
            </a:r>
            <a:r>
              <a:rPr sz="2400" b="1" spc="-20" dirty="0">
                <a:solidFill>
                  <a:srgbClr val="1E398A"/>
                </a:solidFill>
                <a:latin typeface="+mj-lt"/>
                <a:cs typeface="Arial"/>
              </a:rPr>
              <a:t>νέων </a:t>
            </a:r>
            <a:r>
              <a:rPr sz="2400" b="1" spc="-10" dirty="0">
                <a:solidFill>
                  <a:srgbClr val="1E398A"/>
                </a:solidFill>
                <a:latin typeface="+mj-lt"/>
                <a:cs typeface="Arial"/>
              </a:rPr>
              <a:t>τεχνολογιών</a:t>
            </a:r>
            <a:endParaRPr sz="2400" dirty="0">
              <a:latin typeface="+mj-lt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596159" y="3677708"/>
            <a:ext cx="23495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1E398A"/>
                </a:solidFill>
                <a:latin typeface="+mj-lt"/>
                <a:cs typeface="Arial"/>
              </a:rPr>
              <a:t>Ψηφιακό</a:t>
            </a:r>
            <a:r>
              <a:rPr sz="2400" b="1" spc="-114" dirty="0">
                <a:solidFill>
                  <a:srgbClr val="1E398A"/>
                </a:solidFill>
                <a:latin typeface="+mj-lt"/>
                <a:cs typeface="Arial"/>
              </a:rPr>
              <a:t> </a:t>
            </a:r>
            <a:r>
              <a:rPr sz="2400" b="1" spc="-10" dirty="0">
                <a:solidFill>
                  <a:srgbClr val="1E398A"/>
                </a:solidFill>
                <a:latin typeface="+mj-lt"/>
                <a:cs typeface="Arial"/>
              </a:rPr>
              <a:t>Χάσμα</a:t>
            </a:r>
            <a:endParaRPr sz="2400" dirty="0">
              <a:latin typeface="+mj-lt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48800" y="2626518"/>
            <a:ext cx="5238749" cy="289559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7700" y="2626518"/>
            <a:ext cx="5238749" cy="289559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689375" y="3570325"/>
            <a:ext cx="4556125" cy="16183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b="1" dirty="0" err="1">
                <a:latin typeface="+mj-lt"/>
                <a:cs typeface="Tahoma"/>
              </a:rPr>
              <a:t>Συμ</a:t>
            </a:r>
            <a:r>
              <a:rPr sz="2400" b="1" dirty="0">
                <a:latin typeface="+mj-lt"/>
                <a:cs typeface="Tahoma"/>
              </a:rPr>
              <a:t>περɩληπτɩκή</a:t>
            </a:r>
            <a:r>
              <a:rPr sz="2400" b="1" spc="-45" dirty="0">
                <a:latin typeface="+mj-lt"/>
                <a:cs typeface="Tahoma"/>
              </a:rPr>
              <a:t> </a:t>
            </a:r>
            <a:r>
              <a:rPr sz="2400" b="1" spc="-10" dirty="0">
                <a:latin typeface="+mj-lt"/>
                <a:cs typeface="Tahoma"/>
              </a:rPr>
              <a:t>δɩδασκαλία</a:t>
            </a:r>
            <a:endParaRPr lang="el-GR" sz="2400" b="1" spc="-10" dirty="0">
              <a:latin typeface="+mj-lt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endParaRPr sz="2400" dirty="0">
              <a:latin typeface="+mj-lt"/>
              <a:cs typeface="Tahoma"/>
            </a:endParaRPr>
          </a:p>
          <a:p>
            <a:pPr marL="12065" marR="5080" indent="635" algn="ctr">
              <a:spcBef>
                <a:spcPts val="880"/>
              </a:spcBef>
            </a:pPr>
            <a:r>
              <a:rPr sz="1600" dirty="0">
                <a:solidFill>
                  <a:srgbClr val="475568"/>
                </a:solidFill>
                <a:latin typeface="+mn-lt"/>
                <a:cs typeface="Tahoma"/>
              </a:rPr>
              <a:t>Εφαρμογή του Καθολɩκού Σχεδɩασμού γɩα τη Μάθηση (UDL) δɩασφαλίζοντας την πρόσβαση όλων των φοɩτητών στη γνώση.</a:t>
            </a:r>
            <a:endParaRPr sz="1600" dirty="0">
              <a:latin typeface="+mn-lt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33210" y="3570312"/>
            <a:ext cx="4465955" cy="19261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9870" algn="ctr">
              <a:lnSpc>
                <a:spcPct val="100000"/>
              </a:lnSpc>
              <a:spcBef>
                <a:spcPts val="100"/>
              </a:spcBef>
            </a:pPr>
            <a:r>
              <a:rPr sz="2400" b="1" dirty="0" err="1">
                <a:latin typeface="+mj-lt"/>
                <a:cs typeface="Tahoma"/>
              </a:rPr>
              <a:t>Δɩ</a:t>
            </a:r>
            <a:r>
              <a:rPr sz="2400" b="1" dirty="0">
                <a:latin typeface="+mj-lt"/>
                <a:cs typeface="Tahoma"/>
              </a:rPr>
              <a:t>αχείρɩση</a:t>
            </a:r>
            <a:r>
              <a:rPr sz="2400" b="1" spc="190" dirty="0">
                <a:latin typeface="+mj-lt"/>
                <a:cs typeface="Tahoma"/>
              </a:rPr>
              <a:t> </a:t>
            </a:r>
            <a:r>
              <a:rPr sz="2400" b="1" spc="-10" dirty="0">
                <a:latin typeface="+mj-lt"/>
                <a:cs typeface="Tahoma"/>
              </a:rPr>
              <a:t>Ετερογένεɩας</a:t>
            </a:r>
            <a:endParaRPr lang="el-GR" sz="2400" b="1" spc="-10" dirty="0">
              <a:latin typeface="+mj-lt"/>
              <a:cs typeface="Tahoma"/>
            </a:endParaRPr>
          </a:p>
          <a:p>
            <a:pPr marL="229870" algn="ctr">
              <a:lnSpc>
                <a:spcPct val="100000"/>
              </a:lnSpc>
              <a:spcBef>
                <a:spcPts val="100"/>
              </a:spcBef>
            </a:pPr>
            <a:endParaRPr sz="2400" dirty="0">
              <a:latin typeface="+mj-lt"/>
              <a:cs typeface="Tahoma"/>
            </a:endParaRPr>
          </a:p>
          <a:p>
            <a:pPr marL="12700" marR="5080" algn="ctr">
              <a:spcBef>
                <a:spcPts val="880"/>
              </a:spcBef>
            </a:pPr>
            <a:r>
              <a:rPr sz="1600" dirty="0">
                <a:solidFill>
                  <a:srgbClr val="475568"/>
                </a:solidFill>
                <a:latin typeface="+mn-lt"/>
                <a:cs typeface="Tahoma"/>
              </a:rPr>
              <a:t>Προσαρμογή της δɩδασκαλίας σε ακροατήρɩα με δɩαφορετɩκό κοɩνωνɩκό-οɩκονομɩκό καɩ </a:t>
            </a:r>
            <a:r>
              <a:rPr sz="1600">
                <a:solidFill>
                  <a:srgbClr val="475568"/>
                </a:solidFill>
                <a:latin typeface="+mn-lt"/>
                <a:cs typeface="Tahoma"/>
              </a:rPr>
              <a:t>εκπαɩδευτɩκό υπόβαθρ</a:t>
            </a:r>
            <a:r>
              <a:rPr lang="el-GR" sz="1600">
                <a:solidFill>
                  <a:srgbClr val="475568"/>
                </a:solidFill>
                <a:latin typeface="+mn-lt"/>
                <a:cs typeface="Tahoma"/>
              </a:rPr>
              <a:t>ο</a:t>
            </a:r>
            <a:r>
              <a:rPr lang="el-GR" sz="1600" b="0" i="0">
                <a:solidFill>
                  <a:srgbClr val="303030"/>
                </a:solidFill>
                <a:effectLst/>
                <a:latin typeface="Google Sans Text"/>
              </a:rPr>
              <a:t> , διαφορετικές μαθησιακές ανάγκες ή και ειδικές εκπαιδευτικές απαιτήσεις.</a:t>
            </a:r>
            <a:endParaRPr sz="1600" dirty="0">
              <a:latin typeface="+mn-lt"/>
              <a:cs typeface="Tahoma"/>
            </a:endParaRPr>
          </a:p>
        </p:txBody>
      </p:sp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777675" y="2959893"/>
            <a:ext cx="380999" cy="38099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028950" y="2959893"/>
            <a:ext cx="476249" cy="380999"/>
          </a:xfrm>
          <a:prstGeom prst="rect">
            <a:avLst/>
          </a:prstGeom>
        </p:spPr>
      </p:pic>
      <p:sp>
        <p:nvSpPr>
          <p:cNvPr id="8" name="object 8" descr="$PPTXTitle"/>
          <p:cNvSpPr txBox="1">
            <a:spLocks noGrp="1"/>
          </p:cNvSpPr>
          <p:nvPr>
            <p:ph type="title"/>
          </p:nvPr>
        </p:nvSpPr>
        <p:spPr>
          <a:xfrm>
            <a:off x="543559" y="517282"/>
            <a:ext cx="11104880" cy="896858"/>
          </a:xfrm>
          <a:prstGeom prst="rect">
            <a:avLst/>
          </a:prstGeom>
        </p:spPr>
        <p:txBody>
          <a:bodyPr vert="horz" wrap="square" lIns="0" tIns="385264" rIns="0" bIns="0" rtlCol="0">
            <a:spAutoFit/>
          </a:bodyPr>
          <a:lstStyle/>
          <a:p>
            <a:pPr marL="218440">
              <a:lnSpc>
                <a:spcPct val="100000"/>
              </a:lnSpc>
              <a:spcBef>
                <a:spcPts val="100"/>
              </a:spcBef>
            </a:pPr>
            <a:r>
              <a:rPr lang="el-GR" sz="3300" spc="-20">
                <a:solidFill>
                  <a:srgbClr val="1E398A"/>
                </a:solidFill>
                <a:latin typeface="+mj-lt"/>
              </a:rPr>
              <a:t>3. </a:t>
            </a:r>
            <a:r>
              <a:rPr sz="3300" spc="-20">
                <a:solidFill>
                  <a:srgbClr val="1E398A"/>
                </a:solidFill>
                <a:latin typeface="+mj-lt"/>
              </a:rPr>
              <a:t>Διαφορετικότητα</a:t>
            </a:r>
            <a:r>
              <a:rPr sz="3300" spc="-125">
                <a:solidFill>
                  <a:srgbClr val="1E398A"/>
                </a:solidFill>
                <a:latin typeface="+mj-lt"/>
              </a:rPr>
              <a:t> </a:t>
            </a:r>
            <a:r>
              <a:rPr sz="3300" dirty="0">
                <a:solidFill>
                  <a:srgbClr val="1E398A"/>
                </a:solidFill>
                <a:latin typeface="+mj-lt"/>
              </a:rPr>
              <a:t>και</a:t>
            </a:r>
            <a:r>
              <a:rPr sz="3300" spc="-125" dirty="0">
                <a:solidFill>
                  <a:srgbClr val="1E398A"/>
                </a:solidFill>
                <a:latin typeface="+mj-lt"/>
              </a:rPr>
              <a:t> </a:t>
            </a:r>
            <a:r>
              <a:rPr sz="3300" spc="-10" dirty="0">
                <a:solidFill>
                  <a:srgbClr val="1E398A"/>
                </a:solidFill>
                <a:latin typeface="+mj-lt"/>
              </a:rPr>
              <a:t>Συμπερίληψη</a:t>
            </a:r>
            <a:endParaRPr sz="3300" dirty="0">
              <a:latin typeface="+mj-l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71500" y="919311"/>
            <a:ext cx="76200" cy="561975"/>
          </a:xfrm>
          <a:custGeom>
            <a:avLst/>
            <a:gdLst/>
            <a:ahLst/>
            <a:cxnLst/>
            <a:rect l="l" t="t" r="r" b="b"/>
            <a:pathLst>
              <a:path w="76200" h="561975">
                <a:moveTo>
                  <a:pt x="76199" y="561974"/>
                </a:moveTo>
                <a:lnTo>
                  <a:pt x="0" y="561974"/>
                </a:lnTo>
                <a:lnTo>
                  <a:pt x="0" y="0"/>
                </a:lnTo>
                <a:lnTo>
                  <a:pt x="76199" y="0"/>
                </a:lnTo>
                <a:lnTo>
                  <a:pt x="76199" y="561974"/>
                </a:lnTo>
                <a:close/>
              </a:path>
            </a:pathLst>
          </a:custGeom>
          <a:solidFill>
            <a:srgbClr val="3B82F6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3999" cy="190499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0001250" y="0"/>
            <a:ext cx="2190750" cy="2381250"/>
          </a:xfrm>
          <a:custGeom>
            <a:avLst/>
            <a:gdLst/>
            <a:ahLst/>
            <a:cxnLst/>
            <a:rect l="l" t="t" r="r" b="b"/>
            <a:pathLst>
              <a:path w="2190750" h="2381250">
                <a:moveTo>
                  <a:pt x="1428749" y="2381249"/>
                </a:moveTo>
                <a:lnTo>
                  <a:pt x="1380630" y="2380454"/>
                </a:lnTo>
                <a:lnTo>
                  <a:pt x="1332908" y="2378086"/>
                </a:lnTo>
                <a:lnTo>
                  <a:pt x="1285610" y="2374169"/>
                </a:lnTo>
                <a:lnTo>
                  <a:pt x="1238760" y="2368728"/>
                </a:lnTo>
                <a:lnTo>
                  <a:pt x="1192383" y="2361789"/>
                </a:lnTo>
                <a:lnTo>
                  <a:pt x="1146505" y="2353376"/>
                </a:lnTo>
                <a:lnTo>
                  <a:pt x="1101150" y="2343515"/>
                </a:lnTo>
                <a:lnTo>
                  <a:pt x="1056344" y="2332231"/>
                </a:lnTo>
                <a:lnTo>
                  <a:pt x="1012111" y="2319547"/>
                </a:lnTo>
                <a:lnTo>
                  <a:pt x="968476" y="2305491"/>
                </a:lnTo>
                <a:lnTo>
                  <a:pt x="925465" y="2290086"/>
                </a:lnTo>
                <a:lnTo>
                  <a:pt x="883102" y="2273357"/>
                </a:lnTo>
                <a:lnTo>
                  <a:pt x="841413" y="2255330"/>
                </a:lnTo>
                <a:lnTo>
                  <a:pt x="800422" y="2236030"/>
                </a:lnTo>
                <a:lnTo>
                  <a:pt x="760154" y="2215481"/>
                </a:lnTo>
                <a:lnTo>
                  <a:pt x="720635" y="2193708"/>
                </a:lnTo>
                <a:lnTo>
                  <a:pt x="681889" y="2170737"/>
                </a:lnTo>
                <a:lnTo>
                  <a:pt x="643941" y="2146593"/>
                </a:lnTo>
                <a:lnTo>
                  <a:pt x="606817" y="2121300"/>
                </a:lnTo>
                <a:lnTo>
                  <a:pt x="570542" y="2094884"/>
                </a:lnTo>
                <a:lnTo>
                  <a:pt x="535139" y="2067369"/>
                </a:lnTo>
                <a:lnTo>
                  <a:pt x="500636" y="2038781"/>
                </a:lnTo>
                <a:lnTo>
                  <a:pt x="467055" y="2009144"/>
                </a:lnTo>
                <a:lnTo>
                  <a:pt x="434423" y="1978484"/>
                </a:lnTo>
                <a:lnTo>
                  <a:pt x="402765" y="1946826"/>
                </a:lnTo>
                <a:lnTo>
                  <a:pt x="372105" y="1914194"/>
                </a:lnTo>
                <a:lnTo>
                  <a:pt x="342468" y="1880613"/>
                </a:lnTo>
                <a:lnTo>
                  <a:pt x="313880" y="1846110"/>
                </a:lnTo>
                <a:lnTo>
                  <a:pt x="286365" y="1810707"/>
                </a:lnTo>
                <a:lnTo>
                  <a:pt x="259949" y="1774432"/>
                </a:lnTo>
                <a:lnTo>
                  <a:pt x="234656" y="1737308"/>
                </a:lnTo>
                <a:lnTo>
                  <a:pt x="210512" y="1699360"/>
                </a:lnTo>
                <a:lnTo>
                  <a:pt x="187541" y="1660614"/>
                </a:lnTo>
                <a:lnTo>
                  <a:pt x="165768" y="1621095"/>
                </a:lnTo>
                <a:lnTo>
                  <a:pt x="145219" y="1580828"/>
                </a:lnTo>
                <a:lnTo>
                  <a:pt x="125919" y="1539836"/>
                </a:lnTo>
                <a:lnTo>
                  <a:pt x="107892" y="1498147"/>
                </a:lnTo>
                <a:lnTo>
                  <a:pt x="91163" y="1455784"/>
                </a:lnTo>
                <a:lnTo>
                  <a:pt x="75758" y="1412773"/>
                </a:lnTo>
                <a:lnTo>
                  <a:pt x="61702" y="1369138"/>
                </a:lnTo>
                <a:lnTo>
                  <a:pt x="49018" y="1324905"/>
                </a:lnTo>
                <a:lnTo>
                  <a:pt x="37734" y="1280099"/>
                </a:lnTo>
                <a:lnTo>
                  <a:pt x="27873" y="1234744"/>
                </a:lnTo>
                <a:lnTo>
                  <a:pt x="19460" y="1188866"/>
                </a:lnTo>
                <a:lnTo>
                  <a:pt x="12521" y="1142489"/>
                </a:lnTo>
                <a:lnTo>
                  <a:pt x="7080" y="1095639"/>
                </a:lnTo>
                <a:lnTo>
                  <a:pt x="3163" y="1048341"/>
                </a:lnTo>
                <a:lnTo>
                  <a:pt x="795" y="1000619"/>
                </a:lnTo>
                <a:lnTo>
                  <a:pt x="0" y="952499"/>
                </a:lnTo>
                <a:lnTo>
                  <a:pt x="795" y="904380"/>
                </a:lnTo>
                <a:lnTo>
                  <a:pt x="3163" y="856658"/>
                </a:lnTo>
                <a:lnTo>
                  <a:pt x="7080" y="809360"/>
                </a:lnTo>
                <a:lnTo>
                  <a:pt x="12521" y="762510"/>
                </a:lnTo>
                <a:lnTo>
                  <a:pt x="19460" y="716133"/>
                </a:lnTo>
                <a:lnTo>
                  <a:pt x="27873" y="670255"/>
                </a:lnTo>
                <a:lnTo>
                  <a:pt x="37734" y="624900"/>
                </a:lnTo>
                <a:lnTo>
                  <a:pt x="49018" y="580094"/>
                </a:lnTo>
                <a:lnTo>
                  <a:pt x="61702" y="535861"/>
                </a:lnTo>
                <a:lnTo>
                  <a:pt x="75758" y="492226"/>
                </a:lnTo>
                <a:lnTo>
                  <a:pt x="91163" y="449215"/>
                </a:lnTo>
                <a:lnTo>
                  <a:pt x="107892" y="406852"/>
                </a:lnTo>
                <a:lnTo>
                  <a:pt x="125919" y="365163"/>
                </a:lnTo>
                <a:lnTo>
                  <a:pt x="145219" y="324171"/>
                </a:lnTo>
                <a:lnTo>
                  <a:pt x="165768" y="283904"/>
                </a:lnTo>
                <a:lnTo>
                  <a:pt x="187541" y="244384"/>
                </a:lnTo>
                <a:lnTo>
                  <a:pt x="210512" y="205639"/>
                </a:lnTo>
                <a:lnTo>
                  <a:pt x="234656" y="167691"/>
                </a:lnTo>
                <a:lnTo>
                  <a:pt x="259949" y="130567"/>
                </a:lnTo>
                <a:lnTo>
                  <a:pt x="286365" y="94291"/>
                </a:lnTo>
                <a:lnTo>
                  <a:pt x="313880" y="58889"/>
                </a:lnTo>
                <a:lnTo>
                  <a:pt x="342468" y="24385"/>
                </a:lnTo>
                <a:lnTo>
                  <a:pt x="363990" y="0"/>
                </a:lnTo>
                <a:lnTo>
                  <a:pt x="2190750" y="0"/>
                </a:lnTo>
                <a:lnTo>
                  <a:pt x="2190750" y="2161105"/>
                </a:lnTo>
                <a:lnTo>
                  <a:pt x="2175610" y="2170737"/>
                </a:lnTo>
                <a:lnTo>
                  <a:pt x="2136864" y="2193708"/>
                </a:lnTo>
                <a:lnTo>
                  <a:pt x="2097345" y="2215481"/>
                </a:lnTo>
                <a:lnTo>
                  <a:pt x="2057077" y="2236030"/>
                </a:lnTo>
                <a:lnTo>
                  <a:pt x="2016086" y="2255330"/>
                </a:lnTo>
                <a:lnTo>
                  <a:pt x="1974397" y="2273357"/>
                </a:lnTo>
                <a:lnTo>
                  <a:pt x="1932034" y="2290086"/>
                </a:lnTo>
                <a:lnTo>
                  <a:pt x="1889023" y="2305491"/>
                </a:lnTo>
                <a:lnTo>
                  <a:pt x="1845388" y="2319547"/>
                </a:lnTo>
                <a:lnTo>
                  <a:pt x="1801155" y="2332231"/>
                </a:lnTo>
                <a:lnTo>
                  <a:pt x="1756349" y="2343515"/>
                </a:lnTo>
                <a:lnTo>
                  <a:pt x="1710994" y="2353376"/>
                </a:lnTo>
                <a:lnTo>
                  <a:pt x="1665116" y="2361789"/>
                </a:lnTo>
                <a:lnTo>
                  <a:pt x="1618739" y="2368728"/>
                </a:lnTo>
                <a:lnTo>
                  <a:pt x="1571889" y="2374169"/>
                </a:lnTo>
                <a:lnTo>
                  <a:pt x="1524591" y="2378086"/>
                </a:lnTo>
                <a:lnTo>
                  <a:pt x="1476869" y="2380454"/>
                </a:lnTo>
                <a:lnTo>
                  <a:pt x="1428749" y="2381249"/>
                </a:lnTo>
                <a:close/>
              </a:path>
            </a:pathLst>
          </a:custGeom>
          <a:solidFill>
            <a:srgbClr val="3B82F6">
              <a:alpha val="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0" y="1900237"/>
            <a:ext cx="5815330" cy="4958080"/>
            <a:chOff x="0" y="1900237"/>
            <a:chExt cx="5815330" cy="4958080"/>
          </a:xfrm>
        </p:grpSpPr>
        <p:sp>
          <p:nvSpPr>
            <p:cNvPr id="6" name="object 6"/>
            <p:cNvSpPr/>
            <p:nvPr/>
          </p:nvSpPr>
          <p:spPr>
            <a:xfrm>
              <a:off x="0" y="3809999"/>
              <a:ext cx="2857500" cy="3048000"/>
            </a:xfrm>
            <a:custGeom>
              <a:avLst/>
              <a:gdLst/>
              <a:ahLst/>
              <a:cxnLst/>
              <a:rect l="l" t="t" r="r" b="b"/>
              <a:pathLst>
                <a:path w="2857500" h="3048000">
                  <a:moveTo>
                    <a:pt x="2476473" y="3047999"/>
                  </a:moveTo>
                  <a:lnTo>
                    <a:pt x="0" y="3047999"/>
                  </a:lnTo>
                  <a:lnTo>
                    <a:pt x="0" y="255008"/>
                  </a:lnTo>
                  <a:lnTo>
                    <a:pt x="56949" y="223200"/>
                  </a:lnTo>
                  <a:lnTo>
                    <a:pt x="97276" y="202297"/>
                  </a:lnTo>
                  <a:lnTo>
                    <a:pt x="138156" y="182334"/>
                  </a:lnTo>
                  <a:lnTo>
                    <a:pt x="179576" y="163326"/>
                  </a:lnTo>
                  <a:lnTo>
                    <a:pt x="221523" y="145285"/>
                  </a:lnTo>
                  <a:lnTo>
                    <a:pt x="263980" y="128228"/>
                  </a:lnTo>
                  <a:lnTo>
                    <a:pt x="306935" y="112167"/>
                  </a:lnTo>
                  <a:lnTo>
                    <a:pt x="350372" y="97118"/>
                  </a:lnTo>
                  <a:lnTo>
                    <a:pt x="394278" y="83094"/>
                  </a:lnTo>
                  <a:lnTo>
                    <a:pt x="438638" y="70110"/>
                  </a:lnTo>
                  <a:lnTo>
                    <a:pt x="483439" y="58180"/>
                  </a:lnTo>
                  <a:lnTo>
                    <a:pt x="528665" y="47318"/>
                  </a:lnTo>
                  <a:lnTo>
                    <a:pt x="574302" y="37540"/>
                  </a:lnTo>
                  <a:lnTo>
                    <a:pt x="620337" y="28858"/>
                  </a:lnTo>
                  <a:lnTo>
                    <a:pt x="666754" y="21287"/>
                  </a:lnTo>
                  <a:lnTo>
                    <a:pt x="713540" y="14842"/>
                  </a:lnTo>
                  <a:lnTo>
                    <a:pt x="760681" y="9537"/>
                  </a:lnTo>
                  <a:lnTo>
                    <a:pt x="808161" y="5386"/>
                  </a:lnTo>
                  <a:lnTo>
                    <a:pt x="855967" y="2403"/>
                  </a:lnTo>
                  <a:lnTo>
                    <a:pt x="904085" y="603"/>
                  </a:lnTo>
                  <a:lnTo>
                    <a:pt x="952499" y="0"/>
                  </a:lnTo>
                  <a:lnTo>
                    <a:pt x="998101" y="603"/>
                  </a:lnTo>
                  <a:lnTo>
                    <a:pt x="1001334" y="603"/>
                  </a:lnTo>
                  <a:lnTo>
                    <a:pt x="1053239" y="2662"/>
                  </a:lnTo>
                  <a:lnTo>
                    <a:pt x="1103343" y="5976"/>
                  </a:lnTo>
                  <a:lnTo>
                    <a:pt x="1153238" y="10599"/>
                  </a:lnTo>
                  <a:lnTo>
                    <a:pt x="1202900" y="16520"/>
                  </a:lnTo>
                  <a:lnTo>
                    <a:pt x="1252306" y="23731"/>
                  </a:lnTo>
                  <a:lnTo>
                    <a:pt x="1301432" y="32220"/>
                  </a:lnTo>
                  <a:lnTo>
                    <a:pt x="1350254" y="41979"/>
                  </a:lnTo>
                  <a:lnTo>
                    <a:pt x="1398748" y="52998"/>
                  </a:lnTo>
                  <a:lnTo>
                    <a:pt x="1446891" y="65266"/>
                  </a:lnTo>
                  <a:lnTo>
                    <a:pt x="1494660" y="78774"/>
                  </a:lnTo>
                  <a:lnTo>
                    <a:pt x="1542030" y="93512"/>
                  </a:lnTo>
                  <a:lnTo>
                    <a:pt x="1588977" y="109470"/>
                  </a:lnTo>
                  <a:lnTo>
                    <a:pt x="1635479" y="126639"/>
                  </a:lnTo>
                  <a:lnTo>
                    <a:pt x="1681511" y="145009"/>
                  </a:lnTo>
                  <a:lnTo>
                    <a:pt x="1727050" y="164569"/>
                  </a:lnTo>
                  <a:lnTo>
                    <a:pt x="1772072" y="185311"/>
                  </a:lnTo>
                  <a:lnTo>
                    <a:pt x="1816554" y="207224"/>
                  </a:lnTo>
                  <a:lnTo>
                    <a:pt x="1860471" y="230298"/>
                  </a:lnTo>
                  <a:lnTo>
                    <a:pt x="1903800" y="254524"/>
                  </a:lnTo>
                  <a:lnTo>
                    <a:pt x="1946517" y="279891"/>
                  </a:lnTo>
                  <a:lnTo>
                    <a:pt x="1988599" y="306391"/>
                  </a:lnTo>
                  <a:lnTo>
                    <a:pt x="2030022" y="334012"/>
                  </a:lnTo>
                  <a:lnTo>
                    <a:pt x="2070762" y="362747"/>
                  </a:lnTo>
                  <a:lnTo>
                    <a:pt x="2110796" y="392583"/>
                  </a:lnTo>
                  <a:lnTo>
                    <a:pt x="2150099" y="423513"/>
                  </a:lnTo>
                  <a:lnTo>
                    <a:pt x="2188649" y="455525"/>
                  </a:lnTo>
                  <a:lnTo>
                    <a:pt x="2226421" y="488610"/>
                  </a:lnTo>
                  <a:lnTo>
                    <a:pt x="2263392" y="522759"/>
                  </a:lnTo>
                  <a:lnTo>
                    <a:pt x="2299538" y="557961"/>
                  </a:lnTo>
                  <a:lnTo>
                    <a:pt x="2334740" y="594107"/>
                  </a:lnTo>
                  <a:lnTo>
                    <a:pt x="2368889" y="631078"/>
                  </a:lnTo>
                  <a:lnTo>
                    <a:pt x="2401974" y="668850"/>
                  </a:lnTo>
                  <a:lnTo>
                    <a:pt x="2433987" y="707400"/>
                  </a:lnTo>
                  <a:lnTo>
                    <a:pt x="2464916" y="746703"/>
                  </a:lnTo>
                  <a:lnTo>
                    <a:pt x="2494753" y="786737"/>
                  </a:lnTo>
                  <a:lnTo>
                    <a:pt x="2523487" y="827477"/>
                  </a:lnTo>
                  <a:lnTo>
                    <a:pt x="2551108" y="868900"/>
                  </a:lnTo>
                  <a:lnTo>
                    <a:pt x="2577608" y="910982"/>
                  </a:lnTo>
                  <a:lnTo>
                    <a:pt x="2602975" y="953699"/>
                  </a:lnTo>
                  <a:lnTo>
                    <a:pt x="2627201" y="997028"/>
                  </a:lnTo>
                  <a:lnTo>
                    <a:pt x="2650275" y="1040945"/>
                  </a:lnTo>
                  <a:lnTo>
                    <a:pt x="2672188" y="1085426"/>
                  </a:lnTo>
                  <a:lnTo>
                    <a:pt x="2692930" y="1130449"/>
                  </a:lnTo>
                  <a:lnTo>
                    <a:pt x="2712490" y="1175987"/>
                  </a:lnTo>
                  <a:lnTo>
                    <a:pt x="2730860" y="1222020"/>
                  </a:lnTo>
                  <a:lnTo>
                    <a:pt x="2748029" y="1268522"/>
                  </a:lnTo>
                  <a:lnTo>
                    <a:pt x="2763987" y="1315469"/>
                  </a:lnTo>
                  <a:lnTo>
                    <a:pt x="2778725" y="1362839"/>
                  </a:lnTo>
                  <a:lnTo>
                    <a:pt x="2792233" y="1410608"/>
                  </a:lnTo>
                  <a:lnTo>
                    <a:pt x="2804501" y="1458751"/>
                  </a:lnTo>
                  <a:lnTo>
                    <a:pt x="2815520" y="1507245"/>
                  </a:lnTo>
                  <a:lnTo>
                    <a:pt x="2825279" y="1556067"/>
                  </a:lnTo>
                  <a:lnTo>
                    <a:pt x="2833768" y="1605193"/>
                  </a:lnTo>
                  <a:lnTo>
                    <a:pt x="2840978" y="1654599"/>
                  </a:lnTo>
                  <a:lnTo>
                    <a:pt x="2846900" y="1704261"/>
                  </a:lnTo>
                  <a:lnTo>
                    <a:pt x="2851522" y="1754156"/>
                  </a:lnTo>
                  <a:lnTo>
                    <a:pt x="2854836" y="1804259"/>
                  </a:lnTo>
                  <a:lnTo>
                    <a:pt x="2856832" y="1854549"/>
                  </a:lnTo>
                  <a:lnTo>
                    <a:pt x="2857499" y="1904999"/>
                  </a:lnTo>
                  <a:lnTo>
                    <a:pt x="2856896" y="1953414"/>
                  </a:lnTo>
                  <a:lnTo>
                    <a:pt x="2855096" y="2001532"/>
                  </a:lnTo>
                  <a:lnTo>
                    <a:pt x="2852113" y="2049338"/>
                  </a:lnTo>
                  <a:lnTo>
                    <a:pt x="2847962" y="2096818"/>
                  </a:lnTo>
                  <a:lnTo>
                    <a:pt x="2842657" y="2143959"/>
                  </a:lnTo>
                  <a:lnTo>
                    <a:pt x="2836212" y="2190745"/>
                  </a:lnTo>
                  <a:lnTo>
                    <a:pt x="2828641" y="2237162"/>
                  </a:lnTo>
                  <a:lnTo>
                    <a:pt x="2819959" y="2283197"/>
                  </a:lnTo>
                  <a:lnTo>
                    <a:pt x="2810180" y="2328834"/>
                  </a:lnTo>
                  <a:lnTo>
                    <a:pt x="2799319" y="2374060"/>
                  </a:lnTo>
                  <a:lnTo>
                    <a:pt x="2787389" y="2418860"/>
                  </a:lnTo>
                  <a:lnTo>
                    <a:pt x="2774405" y="2463221"/>
                  </a:lnTo>
                  <a:lnTo>
                    <a:pt x="2760381" y="2507127"/>
                  </a:lnTo>
                  <a:lnTo>
                    <a:pt x="2745332" y="2550564"/>
                  </a:lnTo>
                  <a:lnTo>
                    <a:pt x="2729271" y="2593519"/>
                  </a:lnTo>
                  <a:lnTo>
                    <a:pt x="2712214" y="2635976"/>
                  </a:lnTo>
                  <a:lnTo>
                    <a:pt x="2694173" y="2677923"/>
                  </a:lnTo>
                  <a:lnTo>
                    <a:pt x="2675165" y="2719343"/>
                  </a:lnTo>
                  <a:lnTo>
                    <a:pt x="2655202" y="2760223"/>
                  </a:lnTo>
                  <a:lnTo>
                    <a:pt x="2634299" y="2800550"/>
                  </a:lnTo>
                  <a:lnTo>
                    <a:pt x="2612471" y="2840307"/>
                  </a:lnTo>
                  <a:lnTo>
                    <a:pt x="2589731" y="2879482"/>
                  </a:lnTo>
                  <a:lnTo>
                    <a:pt x="2566094" y="2918060"/>
                  </a:lnTo>
                  <a:lnTo>
                    <a:pt x="2541575" y="2956026"/>
                  </a:lnTo>
                  <a:lnTo>
                    <a:pt x="2516187" y="2993367"/>
                  </a:lnTo>
                  <a:lnTo>
                    <a:pt x="2489945" y="3030068"/>
                  </a:lnTo>
                  <a:lnTo>
                    <a:pt x="2476473" y="3047999"/>
                  </a:lnTo>
                  <a:close/>
                </a:path>
              </a:pathLst>
            </a:custGeom>
            <a:solidFill>
              <a:srgbClr val="1E398A">
                <a:alpha val="2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62000" y="1905000"/>
              <a:ext cx="5048885" cy="3810000"/>
            </a:xfrm>
            <a:custGeom>
              <a:avLst/>
              <a:gdLst/>
              <a:ahLst/>
              <a:cxnLst/>
              <a:rect l="l" t="t" r="r" b="b"/>
              <a:pathLst>
                <a:path w="5048885" h="3810000">
                  <a:moveTo>
                    <a:pt x="4857899" y="3809999"/>
                  </a:moveTo>
                  <a:lnTo>
                    <a:pt x="190499" y="3809999"/>
                  </a:lnTo>
                  <a:lnTo>
                    <a:pt x="146820" y="3804968"/>
                  </a:lnTo>
                  <a:lnTo>
                    <a:pt x="106722" y="3790637"/>
                  </a:lnTo>
                  <a:lnTo>
                    <a:pt x="71351" y="3768149"/>
                  </a:lnTo>
                  <a:lnTo>
                    <a:pt x="41850" y="3738647"/>
                  </a:lnTo>
                  <a:lnTo>
                    <a:pt x="19362" y="3703276"/>
                  </a:lnTo>
                  <a:lnTo>
                    <a:pt x="5031" y="3663179"/>
                  </a:lnTo>
                  <a:lnTo>
                    <a:pt x="0" y="3619499"/>
                  </a:lnTo>
                  <a:lnTo>
                    <a:pt x="0" y="190499"/>
                  </a:lnTo>
                  <a:lnTo>
                    <a:pt x="5031" y="146820"/>
                  </a:lnTo>
                  <a:lnTo>
                    <a:pt x="19362" y="106722"/>
                  </a:lnTo>
                  <a:lnTo>
                    <a:pt x="41850" y="71351"/>
                  </a:lnTo>
                  <a:lnTo>
                    <a:pt x="71351" y="41850"/>
                  </a:lnTo>
                  <a:lnTo>
                    <a:pt x="106722" y="19362"/>
                  </a:lnTo>
                  <a:lnTo>
                    <a:pt x="146820" y="5031"/>
                  </a:lnTo>
                  <a:lnTo>
                    <a:pt x="190499" y="0"/>
                  </a:lnTo>
                  <a:lnTo>
                    <a:pt x="4857899" y="0"/>
                  </a:lnTo>
                  <a:lnTo>
                    <a:pt x="4930801" y="14500"/>
                  </a:lnTo>
                  <a:lnTo>
                    <a:pt x="4992603" y="55795"/>
                  </a:lnTo>
                  <a:lnTo>
                    <a:pt x="5033899" y="117598"/>
                  </a:lnTo>
                  <a:lnTo>
                    <a:pt x="5048399" y="190499"/>
                  </a:lnTo>
                  <a:lnTo>
                    <a:pt x="5048399" y="3619499"/>
                  </a:lnTo>
                  <a:lnTo>
                    <a:pt x="5043368" y="3663179"/>
                  </a:lnTo>
                  <a:lnTo>
                    <a:pt x="5029037" y="3703276"/>
                  </a:lnTo>
                  <a:lnTo>
                    <a:pt x="5006549" y="3738647"/>
                  </a:lnTo>
                  <a:lnTo>
                    <a:pt x="4977047" y="3768149"/>
                  </a:lnTo>
                  <a:lnTo>
                    <a:pt x="4941676" y="3790637"/>
                  </a:lnTo>
                  <a:lnTo>
                    <a:pt x="4901579" y="3804968"/>
                  </a:lnTo>
                  <a:lnTo>
                    <a:pt x="4857899" y="3809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62000" y="1905000"/>
              <a:ext cx="5048885" cy="3810000"/>
            </a:xfrm>
            <a:custGeom>
              <a:avLst/>
              <a:gdLst/>
              <a:ahLst/>
              <a:cxnLst/>
              <a:rect l="l" t="t" r="r" b="b"/>
              <a:pathLst>
                <a:path w="5048885" h="3810000">
                  <a:moveTo>
                    <a:pt x="0" y="190499"/>
                  </a:moveTo>
                  <a:lnTo>
                    <a:pt x="5031" y="146820"/>
                  </a:lnTo>
                  <a:lnTo>
                    <a:pt x="19362" y="106722"/>
                  </a:lnTo>
                  <a:lnTo>
                    <a:pt x="41850" y="71351"/>
                  </a:lnTo>
                  <a:lnTo>
                    <a:pt x="71351" y="41850"/>
                  </a:lnTo>
                  <a:lnTo>
                    <a:pt x="106722" y="19362"/>
                  </a:lnTo>
                  <a:lnTo>
                    <a:pt x="146820" y="5031"/>
                  </a:lnTo>
                  <a:lnTo>
                    <a:pt x="190499" y="0"/>
                  </a:lnTo>
                  <a:lnTo>
                    <a:pt x="4857899" y="0"/>
                  </a:lnTo>
                  <a:lnTo>
                    <a:pt x="4930801" y="14500"/>
                  </a:lnTo>
                  <a:lnTo>
                    <a:pt x="4992603" y="55795"/>
                  </a:lnTo>
                  <a:lnTo>
                    <a:pt x="5033899" y="117598"/>
                  </a:lnTo>
                  <a:lnTo>
                    <a:pt x="5048399" y="190499"/>
                  </a:lnTo>
                  <a:lnTo>
                    <a:pt x="5048399" y="3619499"/>
                  </a:lnTo>
                  <a:lnTo>
                    <a:pt x="5043368" y="3663179"/>
                  </a:lnTo>
                  <a:lnTo>
                    <a:pt x="5029037" y="3703276"/>
                  </a:lnTo>
                  <a:lnTo>
                    <a:pt x="5006549" y="3738647"/>
                  </a:lnTo>
                  <a:lnTo>
                    <a:pt x="4977047" y="3768149"/>
                  </a:lnTo>
                  <a:lnTo>
                    <a:pt x="4941676" y="3790637"/>
                  </a:lnTo>
                  <a:lnTo>
                    <a:pt x="4901579" y="3804968"/>
                  </a:lnTo>
                  <a:lnTo>
                    <a:pt x="4857899" y="3809999"/>
                  </a:lnTo>
                  <a:lnTo>
                    <a:pt x="190499" y="3809999"/>
                  </a:lnTo>
                  <a:lnTo>
                    <a:pt x="146820" y="3804968"/>
                  </a:lnTo>
                  <a:lnTo>
                    <a:pt x="106722" y="3790637"/>
                  </a:lnTo>
                  <a:lnTo>
                    <a:pt x="71351" y="3768149"/>
                  </a:lnTo>
                  <a:lnTo>
                    <a:pt x="41850" y="3738647"/>
                  </a:lnTo>
                  <a:lnTo>
                    <a:pt x="19362" y="3703276"/>
                  </a:lnTo>
                  <a:lnTo>
                    <a:pt x="5031" y="3663179"/>
                  </a:lnTo>
                  <a:lnTo>
                    <a:pt x="0" y="3619499"/>
                  </a:lnTo>
                  <a:lnTo>
                    <a:pt x="0" y="190499"/>
                  </a:lnTo>
                  <a:close/>
                </a:path>
              </a:pathLst>
            </a:custGeom>
            <a:ln w="9524">
              <a:solidFill>
                <a:srgbClr val="E1E7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905199" y="2103499"/>
              <a:ext cx="762000" cy="762000"/>
            </a:xfrm>
            <a:custGeom>
              <a:avLst/>
              <a:gdLst/>
              <a:ahLst/>
              <a:cxnLst/>
              <a:rect l="l" t="t" r="r" b="b"/>
              <a:pathLst>
                <a:path w="762000" h="762000">
                  <a:moveTo>
                    <a:pt x="380999" y="761999"/>
                  </a:moveTo>
                  <a:lnTo>
                    <a:pt x="333208" y="759031"/>
                  </a:lnTo>
                  <a:lnTo>
                    <a:pt x="287187" y="750363"/>
                  </a:lnTo>
                  <a:lnTo>
                    <a:pt x="243296" y="736354"/>
                  </a:lnTo>
                  <a:lnTo>
                    <a:pt x="201889" y="717359"/>
                  </a:lnTo>
                  <a:lnTo>
                    <a:pt x="163326" y="693737"/>
                  </a:lnTo>
                  <a:lnTo>
                    <a:pt x="127962" y="665844"/>
                  </a:lnTo>
                  <a:lnTo>
                    <a:pt x="96155" y="634037"/>
                  </a:lnTo>
                  <a:lnTo>
                    <a:pt x="68262" y="598673"/>
                  </a:lnTo>
                  <a:lnTo>
                    <a:pt x="44640" y="560110"/>
                  </a:lnTo>
                  <a:lnTo>
                    <a:pt x="25645" y="518703"/>
                  </a:lnTo>
                  <a:lnTo>
                    <a:pt x="11636" y="474812"/>
                  </a:lnTo>
                  <a:lnTo>
                    <a:pt x="2968" y="428791"/>
                  </a:lnTo>
                  <a:lnTo>
                    <a:pt x="0" y="380999"/>
                  </a:lnTo>
                  <a:lnTo>
                    <a:pt x="2968" y="333208"/>
                  </a:lnTo>
                  <a:lnTo>
                    <a:pt x="11636" y="287187"/>
                  </a:lnTo>
                  <a:lnTo>
                    <a:pt x="25645" y="243296"/>
                  </a:lnTo>
                  <a:lnTo>
                    <a:pt x="44640" y="201889"/>
                  </a:lnTo>
                  <a:lnTo>
                    <a:pt x="68262" y="163326"/>
                  </a:lnTo>
                  <a:lnTo>
                    <a:pt x="96155" y="127962"/>
                  </a:lnTo>
                  <a:lnTo>
                    <a:pt x="127962" y="96155"/>
                  </a:lnTo>
                  <a:lnTo>
                    <a:pt x="163326" y="68262"/>
                  </a:lnTo>
                  <a:lnTo>
                    <a:pt x="201889" y="44640"/>
                  </a:lnTo>
                  <a:lnTo>
                    <a:pt x="243296" y="25645"/>
                  </a:lnTo>
                  <a:lnTo>
                    <a:pt x="287187" y="11636"/>
                  </a:lnTo>
                  <a:lnTo>
                    <a:pt x="333208" y="2968"/>
                  </a:lnTo>
                  <a:lnTo>
                    <a:pt x="380999" y="0"/>
                  </a:lnTo>
                  <a:lnTo>
                    <a:pt x="431080" y="3304"/>
                  </a:lnTo>
                  <a:lnTo>
                    <a:pt x="479878" y="13053"/>
                  </a:lnTo>
                  <a:lnTo>
                    <a:pt x="526802" y="29001"/>
                  </a:lnTo>
                  <a:lnTo>
                    <a:pt x="571260" y="50904"/>
                  </a:lnTo>
                  <a:lnTo>
                    <a:pt x="612659" y="78516"/>
                  </a:lnTo>
                  <a:lnTo>
                    <a:pt x="650407" y="111592"/>
                  </a:lnTo>
                  <a:lnTo>
                    <a:pt x="683483" y="149340"/>
                  </a:lnTo>
                  <a:lnTo>
                    <a:pt x="711095" y="190739"/>
                  </a:lnTo>
                  <a:lnTo>
                    <a:pt x="732998" y="235197"/>
                  </a:lnTo>
                  <a:lnTo>
                    <a:pt x="748946" y="282121"/>
                  </a:lnTo>
                  <a:lnTo>
                    <a:pt x="758695" y="330919"/>
                  </a:lnTo>
                  <a:lnTo>
                    <a:pt x="761999" y="380999"/>
                  </a:lnTo>
                  <a:lnTo>
                    <a:pt x="759031" y="428791"/>
                  </a:lnTo>
                  <a:lnTo>
                    <a:pt x="750363" y="474812"/>
                  </a:lnTo>
                  <a:lnTo>
                    <a:pt x="736354" y="518703"/>
                  </a:lnTo>
                  <a:lnTo>
                    <a:pt x="717359" y="560110"/>
                  </a:lnTo>
                  <a:lnTo>
                    <a:pt x="693737" y="598673"/>
                  </a:lnTo>
                  <a:lnTo>
                    <a:pt x="665844" y="634037"/>
                  </a:lnTo>
                  <a:lnTo>
                    <a:pt x="634037" y="665844"/>
                  </a:lnTo>
                  <a:lnTo>
                    <a:pt x="598673" y="693737"/>
                  </a:lnTo>
                  <a:lnTo>
                    <a:pt x="560109" y="717359"/>
                  </a:lnTo>
                  <a:lnTo>
                    <a:pt x="518703" y="736354"/>
                  </a:lnTo>
                  <a:lnTo>
                    <a:pt x="474812" y="750363"/>
                  </a:lnTo>
                  <a:lnTo>
                    <a:pt x="428791" y="759031"/>
                  </a:lnTo>
                  <a:lnTo>
                    <a:pt x="380999" y="761999"/>
                  </a:lnTo>
                  <a:close/>
                </a:path>
              </a:pathLst>
            </a:custGeom>
            <a:solidFill>
              <a:srgbClr val="EEF6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073499" y="2265675"/>
              <a:ext cx="403225" cy="447675"/>
            </a:xfrm>
            <a:prstGeom prst="rect">
              <a:avLst/>
            </a:prstGeom>
          </p:spPr>
        </p:pic>
      </p:grpSp>
      <p:sp>
        <p:nvSpPr>
          <p:cNvPr id="11" name="object 11" descr="$PPTXTitle"/>
          <p:cNvSpPr txBox="1">
            <a:spLocks noGrp="1"/>
          </p:cNvSpPr>
          <p:nvPr>
            <p:ph type="title"/>
          </p:nvPr>
        </p:nvSpPr>
        <p:spPr>
          <a:xfrm>
            <a:off x="543559" y="517282"/>
            <a:ext cx="1110488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8440">
              <a:lnSpc>
                <a:spcPct val="100000"/>
              </a:lnSpc>
              <a:spcBef>
                <a:spcPts val="100"/>
              </a:spcBef>
            </a:pPr>
            <a:r>
              <a:rPr lang="el-GR" sz="3600" spc="-10">
                <a:solidFill>
                  <a:srgbClr val="1E398A"/>
                </a:solidFill>
                <a:latin typeface="+mj-lt"/>
              </a:rPr>
              <a:t>4. </a:t>
            </a:r>
            <a:r>
              <a:rPr sz="3600" spc="-10">
                <a:solidFill>
                  <a:srgbClr val="1E398A"/>
                </a:solidFill>
                <a:latin typeface="+mj-lt"/>
              </a:rPr>
              <a:t>Θεσμικά</a:t>
            </a:r>
            <a:r>
              <a:rPr sz="3600" spc="-200">
                <a:solidFill>
                  <a:srgbClr val="1E398A"/>
                </a:solidFill>
                <a:latin typeface="+mj-lt"/>
              </a:rPr>
              <a:t> </a:t>
            </a:r>
            <a:r>
              <a:rPr sz="3600" dirty="0">
                <a:solidFill>
                  <a:srgbClr val="1E398A"/>
                </a:solidFill>
                <a:latin typeface="+mj-lt"/>
              </a:rPr>
              <a:t>και</a:t>
            </a:r>
            <a:r>
              <a:rPr sz="3600" spc="-195" dirty="0">
                <a:solidFill>
                  <a:srgbClr val="1E398A"/>
                </a:solidFill>
                <a:latin typeface="+mj-lt"/>
              </a:rPr>
              <a:t> </a:t>
            </a:r>
            <a:r>
              <a:rPr sz="3600" spc="-10" dirty="0">
                <a:solidFill>
                  <a:srgbClr val="1E398A"/>
                </a:solidFill>
                <a:latin typeface="+mj-lt"/>
              </a:rPr>
              <a:t>Οργανωτικά</a:t>
            </a:r>
            <a:r>
              <a:rPr sz="3600" spc="-195" dirty="0">
                <a:solidFill>
                  <a:srgbClr val="1E398A"/>
                </a:solidFill>
                <a:latin typeface="+mj-lt"/>
              </a:rPr>
              <a:t> </a:t>
            </a:r>
            <a:r>
              <a:rPr sz="3600" spc="-10" dirty="0">
                <a:solidFill>
                  <a:srgbClr val="1E398A"/>
                </a:solidFill>
                <a:latin typeface="+mj-lt"/>
              </a:rPr>
              <a:t>Εμπόδια</a:t>
            </a:r>
            <a:endParaRPr sz="3600" dirty="0">
              <a:latin typeface="+mj-lt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95300" y="571500"/>
            <a:ext cx="76200" cy="571500"/>
          </a:xfrm>
          <a:custGeom>
            <a:avLst/>
            <a:gdLst/>
            <a:ahLst/>
            <a:cxnLst/>
            <a:rect l="l" t="t" r="r" b="b"/>
            <a:pathLst>
              <a:path w="76200" h="571500">
                <a:moveTo>
                  <a:pt x="76199" y="571499"/>
                </a:moveTo>
                <a:lnTo>
                  <a:pt x="0" y="571499"/>
                </a:lnTo>
                <a:lnTo>
                  <a:pt x="0" y="0"/>
                </a:lnTo>
                <a:lnTo>
                  <a:pt x="76199" y="0"/>
                </a:lnTo>
                <a:lnTo>
                  <a:pt x="76199" y="571499"/>
                </a:lnTo>
                <a:close/>
              </a:path>
            </a:pathLst>
          </a:custGeom>
          <a:solidFill>
            <a:srgbClr val="3B82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216965" y="3118358"/>
            <a:ext cx="4135754" cy="2146742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50520" marR="342900" algn="ctr">
              <a:spcBef>
                <a:spcPts val="220"/>
              </a:spcBef>
            </a:pPr>
            <a:r>
              <a:rPr sz="2400" b="1" dirty="0">
                <a:solidFill>
                  <a:srgbClr val="1E398A"/>
                </a:solidFill>
                <a:latin typeface="+mj-lt"/>
                <a:cs typeface="Arial"/>
              </a:rPr>
              <a:t>Υποχρηματοδότηση και Υποδομές</a:t>
            </a:r>
            <a:endParaRPr lang="el-GR" sz="2400" b="1" dirty="0">
              <a:solidFill>
                <a:srgbClr val="1E398A"/>
              </a:solidFill>
              <a:latin typeface="+mj-lt"/>
              <a:cs typeface="Arial"/>
            </a:endParaRPr>
          </a:p>
          <a:p>
            <a:pPr marL="350520" marR="342900" algn="ctr">
              <a:lnSpc>
                <a:spcPts val="2850"/>
              </a:lnSpc>
              <a:spcBef>
                <a:spcPts val="220"/>
              </a:spcBef>
            </a:pPr>
            <a:endParaRPr sz="2400" dirty="0">
              <a:latin typeface="+mj-lt"/>
              <a:cs typeface="Arial"/>
            </a:endParaRPr>
          </a:p>
          <a:p>
            <a:pPr marR="5080" algn="ctr">
              <a:spcBef>
                <a:spcPts val="1480"/>
              </a:spcBef>
            </a:pPr>
            <a:r>
              <a:rPr sz="1600" dirty="0">
                <a:solidFill>
                  <a:srgbClr val="475568"/>
                </a:solidFill>
                <a:latin typeface="+mn-lt"/>
                <a:cs typeface="Microsoft Sans Serif"/>
              </a:rPr>
              <a:t>Η έλλειψη πόρων περιορίζει τη δυνατότητα συντήρησης εργαστηρίων, βιβλιοθηκών και σύγχρονων χώρων μάθησης.</a:t>
            </a:r>
            <a:endParaRPr sz="1600" dirty="0">
              <a:latin typeface="+mn-lt"/>
              <a:cs typeface="Microsoft Sans Serif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6376987" y="1900237"/>
            <a:ext cx="5058410" cy="3819525"/>
            <a:chOff x="6376987" y="1900237"/>
            <a:chExt cx="5058410" cy="3819525"/>
          </a:xfrm>
        </p:grpSpPr>
        <p:sp>
          <p:nvSpPr>
            <p:cNvPr id="15" name="object 15"/>
            <p:cNvSpPr/>
            <p:nvPr/>
          </p:nvSpPr>
          <p:spPr>
            <a:xfrm>
              <a:off x="6381750" y="1905000"/>
              <a:ext cx="5048885" cy="3810000"/>
            </a:xfrm>
            <a:custGeom>
              <a:avLst/>
              <a:gdLst/>
              <a:ahLst/>
              <a:cxnLst/>
              <a:rect l="l" t="t" r="r" b="b"/>
              <a:pathLst>
                <a:path w="5048884" h="3810000">
                  <a:moveTo>
                    <a:pt x="4857899" y="3809999"/>
                  </a:moveTo>
                  <a:lnTo>
                    <a:pt x="190499" y="3809999"/>
                  </a:lnTo>
                  <a:lnTo>
                    <a:pt x="146820" y="3804968"/>
                  </a:lnTo>
                  <a:lnTo>
                    <a:pt x="106723" y="3790637"/>
                  </a:lnTo>
                  <a:lnTo>
                    <a:pt x="71352" y="3768149"/>
                  </a:lnTo>
                  <a:lnTo>
                    <a:pt x="41850" y="3738647"/>
                  </a:lnTo>
                  <a:lnTo>
                    <a:pt x="19362" y="3703276"/>
                  </a:lnTo>
                  <a:lnTo>
                    <a:pt x="5031" y="3663179"/>
                  </a:lnTo>
                  <a:lnTo>
                    <a:pt x="0" y="3619499"/>
                  </a:lnTo>
                  <a:lnTo>
                    <a:pt x="0" y="190499"/>
                  </a:lnTo>
                  <a:lnTo>
                    <a:pt x="5031" y="146820"/>
                  </a:lnTo>
                  <a:lnTo>
                    <a:pt x="19362" y="106722"/>
                  </a:lnTo>
                  <a:lnTo>
                    <a:pt x="41850" y="71351"/>
                  </a:lnTo>
                  <a:lnTo>
                    <a:pt x="71352" y="41850"/>
                  </a:lnTo>
                  <a:lnTo>
                    <a:pt x="106723" y="19362"/>
                  </a:lnTo>
                  <a:lnTo>
                    <a:pt x="146820" y="5031"/>
                  </a:lnTo>
                  <a:lnTo>
                    <a:pt x="190499" y="0"/>
                  </a:lnTo>
                  <a:lnTo>
                    <a:pt x="4857899" y="0"/>
                  </a:lnTo>
                  <a:lnTo>
                    <a:pt x="4930801" y="14500"/>
                  </a:lnTo>
                  <a:lnTo>
                    <a:pt x="4992603" y="55795"/>
                  </a:lnTo>
                  <a:lnTo>
                    <a:pt x="5033899" y="117598"/>
                  </a:lnTo>
                  <a:lnTo>
                    <a:pt x="5048399" y="190499"/>
                  </a:lnTo>
                  <a:lnTo>
                    <a:pt x="5048399" y="3619499"/>
                  </a:lnTo>
                  <a:lnTo>
                    <a:pt x="5043368" y="3663179"/>
                  </a:lnTo>
                  <a:lnTo>
                    <a:pt x="5029037" y="3703276"/>
                  </a:lnTo>
                  <a:lnTo>
                    <a:pt x="5006549" y="3738647"/>
                  </a:lnTo>
                  <a:lnTo>
                    <a:pt x="4977047" y="3768149"/>
                  </a:lnTo>
                  <a:lnTo>
                    <a:pt x="4941676" y="3790637"/>
                  </a:lnTo>
                  <a:lnTo>
                    <a:pt x="4901579" y="3804968"/>
                  </a:lnTo>
                  <a:lnTo>
                    <a:pt x="4857899" y="3809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381750" y="1905000"/>
              <a:ext cx="5048885" cy="3810000"/>
            </a:xfrm>
            <a:custGeom>
              <a:avLst/>
              <a:gdLst/>
              <a:ahLst/>
              <a:cxnLst/>
              <a:rect l="l" t="t" r="r" b="b"/>
              <a:pathLst>
                <a:path w="5048884" h="3810000">
                  <a:moveTo>
                    <a:pt x="0" y="190499"/>
                  </a:moveTo>
                  <a:lnTo>
                    <a:pt x="5031" y="146820"/>
                  </a:lnTo>
                  <a:lnTo>
                    <a:pt x="19362" y="106722"/>
                  </a:lnTo>
                  <a:lnTo>
                    <a:pt x="41850" y="71351"/>
                  </a:lnTo>
                  <a:lnTo>
                    <a:pt x="71352" y="41850"/>
                  </a:lnTo>
                  <a:lnTo>
                    <a:pt x="106723" y="19362"/>
                  </a:lnTo>
                  <a:lnTo>
                    <a:pt x="146820" y="5031"/>
                  </a:lnTo>
                  <a:lnTo>
                    <a:pt x="190499" y="0"/>
                  </a:lnTo>
                  <a:lnTo>
                    <a:pt x="4857899" y="0"/>
                  </a:lnTo>
                  <a:lnTo>
                    <a:pt x="4930801" y="14500"/>
                  </a:lnTo>
                  <a:lnTo>
                    <a:pt x="4992603" y="55795"/>
                  </a:lnTo>
                  <a:lnTo>
                    <a:pt x="5033899" y="117598"/>
                  </a:lnTo>
                  <a:lnTo>
                    <a:pt x="5048399" y="190499"/>
                  </a:lnTo>
                  <a:lnTo>
                    <a:pt x="5048399" y="3619499"/>
                  </a:lnTo>
                  <a:lnTo>
                    <a:pt x="5043368" y="3663179"/>
                  </a:lnTo>
                  <a:lnTo>
                    <a:pt x="5029037" y="3703276"/>
                  </a:lnTo>
                  <a:lnTo>
                    <a:pt x="5006549" y="3738647"/>
                  </a:lnTo>
                  <a:lnTo>
                    <a:pt x="4977047" y="3768149"/>
                  </a:lnTo>
                  <a:lnTo>
                    <a:pt x="4941676" y="3790637"/>
                  </a:lnTo>
                  <a:lnTo>
                    <a:pt x="4901579" y="3804968"/>
                  </a:lnTo>
                  <a:lnTo>
                    <a:pt x="4857899" y="3809999"/>
                  </a:lnTo>
                  <a:lnTo>
                    <a:pt x="190499" y="3809999"/>
                  </a:lnTo>
                  <a:lnTo>
                    <a:pt x="146820" y="3804968"/>
                  </a:lnTo>
                  <a:lnTo>
                    <a:pt x="106723" y="3790637"/>
                  </a:lnTo>
                  <a:lnTo>
                    <a:pt x="71352" y="3768149"/>
                  </a:lnTo>
                  <a:lnTo>
                    <a:pt x="41850" y="3738647"/>
                  </a:lnTo>
                  <a:lnTo>
                    <a:pt x="19362" y="3703276"/>
                  </a:lnTo>
                  <a:lnTo>
                    <a:pt x="5031" y="3663179"/>
                  </a:lnTo>
                  <a:lnTo>
                    <a:pt x="0" y="3619499"/>
                  </a:lnTo>
                  <a:lnTo>
                    <a:pt x="0" y="190499"/>
                  </a:lnTo>
                  <a:close/>
                </a:path>
              </a:pathLst>
            </a:custGeom>
            <a:ln w="9524">
              <a:solidFill>
                <a:srgbClr val="E1E7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524949" y="2190750"/>
              <a:ext cx="762000" cy="762000"/>
            </a:xfrm>
            <a:custGeom>
              <a:avLst/>
              <a:gdLst/>
              <a:ahLst/>
              <a:cxnLst/>
              <a:rect l="l" t="t" r="r" b="b"/>
              <a:pathLst>
                <a:path w="762000" h="762000">
                  <a:moveTo>
                    <a:pt x="380999" y="761999"/>
                  </a:moveTo>
                  <a:lnTo>
                    <a:pt x="333208" y="759031"/>
                  </a:lnTo>
                  <a:lnTo>
                    <a:pt x="287188" y="750363"/>
                  </a:lnTo>
                  <a:lnTo>
                    <a:pt x="243296" y="736354"/>
                  </a:lnTo>
                  <a:lnTo>
                    <a:pt x="201890" y="717359"/>
                  </a:lnTo>
                  <a:lnTo>
                    <a:pt x="163326" y="693737"/>
                  </a:lnTo>
                  <a:lnTo>
                    <a:pt x="127962" y="665844"/>
                  </a:lnTo>
                  <a:lnTo>
                    <a:pt x="96155" y="634037"/>
                  </a:lnTo>
                  <a:lnTo>
                    <a:pt x="68262" y="598673"/>
                  </a:lnTo>
                  <a:lnTo>
                    <a:pt x="44640" y="560110"/>
                  </a:lnTo>
                  <a:lnTo>
                    <a:pt x="25645" y="518703"/>
                  </a:lnTo>
                  <a:lnTo>
                    <a:pt x="11636" y="474812"/>
                  </a:lnTo>
                  <a:lnTo>
                    <a:pt x="2968" y="428791"/>
                  </a:lnTo>
                  <a:lnTo>
                    <a:pt x="0" y="380999"/>
                  </a:lnTo>
                  <a:lnTo>
                    <a:pt x="2968" y="333208"/>
                  </a:lnTo>
                  <a:lnTo>
                    <a:pt x="11636" y="287187"/>
                  </a:lnTo>
                  <a:lnTo>
                    <a:pt x="25645" y="243296"/>
                  </a:lnTo>
                  <a:lnTo>
                    <a:pt x="44640" y="201889"/>
                  </a:lnTo>
                  <a:lnTo>
                    <a:pt x="68262" y="163326"/>
                  </a:lnTo>
                  <a:lnTo>
                    <a:pt x="96155" y="127962"/>
                  </a:lnTo>
                  <a:lnTo>
                    <a:pt x="127962" y="96155"/>
                  </a:lnTo>
                  <a:lnTo>
                    <a:pt x="163326" y="68262"/>
                  </a:lnTo>
                  <a:lnTo>
                    <a:pt x="201890" y="44640"/>
                  </a:lnTo>
                  <a:lnTo>
                    <a:pt x="243296" y="25645"/>
                  </a:lnTo>
                  <a:lnTo>
                    <a:pt x="287188" y="11636"/>
                  </a:lnTo>
                  <a:lnTo>
                    <a:pt x="333208" y="2968"/>
                  </a:lnTo>
                  <a:lnTo>
                    <a:pt x="380999" y="0"/>
                  </a:lnTo>
                  <a:lnTo>
                    <a:pt x="431080" y="3304"/>
                  </a:lnTo>
                  <a:lnTo>
                    <a:pt x="479878" y="13053"/>
                  </a:lnTo>
                  <a:lnTo>
                    <a:pt x="526802" y="29001"/>
                  </a:lnTo>
                  <a:lnTo>
                    <a:pt x="571259" y="50904"/>
                  </a:lnTo>
                  <a:lnTo>
                    <a:pt x="612659" y="78516"/>
                  </a:lnTo>
                  <a:lnTo>
                    <a:pt x="650407" y="111592"/>
                  </a:lnTo>
                  <a:lnTo>
                    <a:pt x="683483" y="149340"/>
                  </a:lnTo>
                  <a:lnTo>
                    <a:pt x="711095" y="190739"/>
                  </a:lnTo>
                  <a:lnTo>
                    <a:pt x="732998" y="235197"/>
                  </a:lnTo>
                  <a:lnTo>
                    <a:pt x="748946" y="282121"/>
                  </a:lnTo>
                  <a:lnTo>
                    <a:pt x="758695" y="330919"/>
                  </a:lnTo>
                  <a:lnTo>
                    <a:pt x="761999" y="380999"/>
                  </a:lnTo>
                  <a:lnTo>
                    <a:pt x="759031" y="428791"/>
                  </a:lnTo>
                  <a:lnTo>
                    <a:pt x="750363" y="474812"/>
                  </a:lnTo>
                  <a:lnTo>
                    <a:pt x="736354" y="518703"/>
                  </a:lnTo>
                  <a:lnTo>
                    <a:pt x="717359" y="560110"/>
                  </a:lnTo>
                  <a:lnTo>
                    <a:pt x="693737" y="598673"/>
                  </a:lnTo>
                  <a:lnTo>
                    <a:pt x="665844" y="634037"/>
                  </a:lnTo>
                  <a:lnTo>
                    <a:pt x="634037" y="665844"/>
                  </a:lnTo>
                  <a:lnTo>
                    <a:pt x="598673" y="693737"/>
                  </a:lnTo>
                  <a:lnTo>
                    <a:pt x="560109" y="717359"/>
                  </a:lnTo>
                  <a:lnTo>
                    <a:pt x="518703" y="736354"/>
                  </a:lnTo>
                  <a:lnTo>
                    <a:pt x="474811" y="750363"/>
                  </a:lnTo>
                  <a:lnTo>
                    <a:pt x="428791" y="759031"/>
                  </a:lnTo>
                  <a:lnTo>
                    <a:pt x="380999" y="761999"/>
                  </a:lnTo>
                  <a:close/>
                </a:path>
              </a:pathLst>
            </a:custGeom>
            <a:solidFill>
              <a:srgbClr val="EEF6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693250" y="2287900"/>
              <a:ext cx="425450" cy="403225"/>
            </a:xfrm>
            <a:prstGeom prst="rect">
              <a:avLst/>
            </a:prstGeom>
          </p:spPr>
        </p:pic>
      </p:grpSp>
      <p:sp>
        <p:nvSpPr>
          <p:cNvPr id="19" name="object 19"/>
          <p:cNvSpPr txBox="1"/>
          <p:nvPr/>
        </p:nvSpPr>
        <p:spPr>
          <a:xfrm>
            <a:off x="6891616" y="3129722"/>
            <a:ext cx="4756823" cy="39754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R="595630" algn="l"/>
            <a:r>
              <a:rPr sz="2400" b="1" dirty="0">
                <a:solidFill>
                  <a:srgbClr val="1E398A"/>
                </a:solidFill>
                <a:latin typeface="+mj-lt"/>
                <a:cs typeface="Arial"/>
              </a:rPr>
              <a:t>Σύνδεση με την Αγορά </a:t>
            </a:r>
            <a:r>
              <a:rPr sz="2400" b="1" dirty="0" err="1">
                <a:solidFill>
                  <a:srgbClr val="1E398A"/>
                </a:solidFill>
                <a:latin typeface="+mj-lt"/>
                <a:cs typeface="Arial"/>
              </a:rPr>
              <a:t>Εργ</a:t>
            </a:r>
            <a:r>
              <a:rPr sz="2400" b="1" dirty="0">
                <a:solidFill>
                  <a:srgbClr val="1E398A"/>
                </a:solidFill>
                <a:latin typeface="+mj-lt"/>
                <a:cs typeface="Arial"/>
              </a:rPr>
              <a:t>ασίας</a:t>
            </a:r>
            <a:endParaRPr lang="el-GR" sz="2400" b="1" dirty="0">
              <a:solidFill>
                <a:srgbClr val="1E398A"/>
              </a:solidFill>
              <a:latin typeface="+mj-lt"/>
              <a:cs typeface="Arial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86A98DC-7AEC-CDBD-9E99-3CE1C65773BA}"/>
              </a:ext>
            </a:extLst>
          </p:cNvPr>
          <p:cNvSpPr txBox="1"/>
          <p:nvPr/>
        </p:nvSpPr>
        <p:spPr>
          <a:xfrm>
            <a:off x="6381117" y="4273281"/>
            <a:ext cx="504888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2585" marR="351790" algn="ctr">
              <a:spcBef>
                <a:spcPts val="1380"/>
              </a:spcBef>
            </a:pPr>
            <a:r>
              <a:rPr lang="el-GR" sz="1600" dirty="0">
                <a:solidFill>
                  <a:srgbClr val="475568"/>
                </a:solidFill>
                <a:latin typeface="+mn-lt"/>
                <a:cs typeface="Microsoft Sans Serif"/>
              </a:rPr>
              <a:t>Αναντιστοιχία μεταξύ των δεξιοτήτων που αναπτύσσονται στο πανεπιστήμιο και των απαιτήσεων της σύγχρονης οικονομίας.</a:t>
            </a:r>
            <a:r>
              <a:rPr lang="el-GR" sz="1600" dirty="0">
                <a:latin typeface="+mn-lt"/>
                <a:cs typeface="Microsoft Sans Serif"/>
              </a:rPr>
              <a:t> </a:t>
            </a:r>
            <a:r>
              <a:rPr lang="el-GR" sz="1600" dirty="0">
                <a:solidFill>
                  <a:srgbClr val="475568"/>
                </a:solidFill>
                <a:latin typeface="+mn-lt"/>
                <a:cs typeface="Microsoft Sans Serif"/>
              </a:rPr>
              <a:t>Αναγκαίος επανασχεδιασμός των προγραμμάτων σπουδών.</a:t>
            </a:r>
            <a:endParaRPr lang="el-GR" sz="1600" dirty="0">
              <a:latin typeface="+mn-lt"/>
              <a:cs typeface="Microsoft Sans Serif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090737"/>
            <a:ext cx="5815330" cy="4767580"/>
            <a:chOff x="0" y="2090737"/>
            <a:chExt cx="5815330" cy="4767580"/>
          </a:xfrm>
        </p:grpSpPr>
        <p:sp>
          <p:nvSpPr>
            <p:cNvPr id="3" name="object 3"/>
            <p:cNvSpPr/>
            <p:nvPr/>
          </p:nvSpPr>
          <p:spPr>
            <a:xfrm>
              <a:off x="762000" y="2095500"/>
              <a:ext cx="5048885" cy="3619500"/>
            </a:xfrm>
            <a:custGeom>
              <a:avLst/>
              <a:gdLst/>
              <a:ahLst/>
              <a:cxnLst/>
              <a:rect l="l" t="t" r="r" b="b"/>
              <a:pathLst>
                <a:path w="5048885" h="3619500">
                  <a:moveTo>
                    <a:pt x="4857905" y="3619499"/>
                  </a:moveTo>
                  <a:lnTo>
                    <a:pt x="190494" y="3619499"/>
                  </a:lnTo>
                  <a:lnTo>
                    <a:pt x="146815" y="3614468"/>
                  </a:lnTo>
                  <a:lnTo>
                    <a:pt x="106719" y="3600137"/>
                  </a:lnTo>
                  <a:lnTo>
                    <a:pt x="71349" y="3577650"/>
                  </a:lnTo>
                  <a:lnTo>
                    <a:pt x="41849" y="3548150"/>
                  </a:lnTo>
                  <a:lnTo>
                    <a:pt x="19362" y="3512780"/>
                  </a:lnTo>
                  <a:lnTo>
                    <a:pt x="5031" y="3472684"/>
                  </a:lnTo>
                  <a:lnTo>
                    <a:pt x="0" y="3429005"/>
                  </a:lnTo>
                  <a:lnTo>
                    <a:pt x="0" y="190494"/>
                  </a:lnTo>
                  <a:lnTo>
                    <a:pt x="5031" y="146815"/>
                  </a:lnTo>
                  <a:lnTo>
                    <a:pt x="19362" y="106719"/>
                  </a:lnTo>
                  <a:lnTo>
                    <a:pt x="41849" y="71349"/>
                  </a:lnTo>
                  <a:lnTo>
                    <a:pt x="71349" y="41849"/>
                  </a:lnTo>
                  <a:lnTo>
                    <a:pt x="106719" y="19362"/>
                  </a:lnTo>
                  <a:lnTo>
                    <a:pt x="146815" y="5031"/>
                  </a:lnTo>
                  <a:lnTo>
                    <a:pt x="190494" y="0"/>
                  </a:lnTo>
                  <a:lnTo>
                    <a:pt x="4857905" y="0"/>
                  </a:lnTo>
                  <a:lnTo>
                    <a:pt x="4930804" y="14500"/>
                  </a:lnTo>
                  <a:lnTo>
                    <a:pt x="4992605" y="55794"/>
                  </a:lnTo>
                  <a:lnTo>
                    <a:pt x="5033899" y="117595"/>
                  </a:lnTo>
                  <a:lnTo>
                    <a:pt x="5048399" y="190494"/>
                  </a:lnTo>
                  <a:lnTo>
                    <a:pt x="5048399" y="3429005"/>
                  </a:lnTo>
                  <a:lnTo>
                    <a:pt x="5043368" y="3472684"/>
                  </a:lnTo>
                  <a:lnTo>
                    <a:pt x="5029037" y="3512780"/>
                  </a:lnTo>
                  <a:lnTo>
                    <a:pt x="5006550" y="3548150"/>
                  </a:lnTo>
                  <a:lnTo>
                    <a:pt x="4977050" y="3577650"/>
                  </a:lnTo>
                  <a:lnTo>
                    <a:pt x="4941680" y="3600137"/>
                  </a:lnTo>
                  <a:lnTo>
                    <a:pt x="4901584" y="3614468"/>
                  </a:lnTo>
                  <a:lnTo>
                    <a:pt x="4857905" y="36194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62000" y="2095500"/>
              <a:ext cx="5048885" cy="3619500"/>
            </a:xfrm>
            <a:custGeom>
              <a:avLst/>
              <a:gdLst/>
              <a:ahLst/>
              <a:cxnLst/>
              <a:rect l="l" t="t" r="r" b="b"/>
              <a:pathLst>
                <a:path w="5048885" h="3619500">
                  <a:moveTo>
                    <a:pt x="0" y="190494"/>
                  </a:moveTo>
                  <a:lnTo>
                    <a:pt x="5031" y="146815"/>
                  </a:lnTo>
                  <a:lnTo>
                    <a:pt x="19362" y="106719"/>
                  </a:lnTo>
                  <a:lnTo>
                    <a:pt x="41849" y="71349"/>
                  </a:lnTo>
                  <a:lnTo>
                    <a:pt x="71349" y="41849"/>
                  </a:lnTo>
                  <a:lnTo>
                    <a:pt x="106719" y="19362"/>
                  </a:lnTo>
                  <a:lnTo>
                    <a:pt x="146815" y="5031"/>
                  </a:lnTo>
                  <a:lnTo>
                    <a:pt x="190494" y="0"/>
                  </a:lnTo>
                  <a:lnTo>
                    <a:pt x="4857905" y="0"/>
                  </a:lnTo>
                  <a:lnTo>
                    <a:pt x="4930804" y="14500"/>
                  </a:lnTo>
                  <a:lnTo>
                    <a:pt x="4992605" y="55794"/>
                  </a:lnTo>
                  <a:lnTo>
                    <a:pt x="5033899" y="117595"/>
                  </a:lnTo>
                  <a:lnTo>
                    <a:pt x="5048399" y="190494"/>
                  </a:lnTo>
                  <a:lnTo>
                    <a:pt x="5048399" y="3429005"/>
                  </a:lnTo>
                  <a:lnTo>
                    <a:pt x="5043368" y="3472684"/>
                  </a:lnTo>
                  <a:lnTo>
                    <a:pt x="5029037" y="3512780"/>
                  </a:lnTo>
                  <a:lnTo>
                    <a:pt x="5006550" y="3548150"/>
                  </a:lnTo>
                  <a:lnTo>
                    <a:pt x="4977050" y="3577650"/>
                  </a:lnTo>
                  <a:lnTo>
                    <a:pt x="4941680" y="3600137"/>
                  </a:lnTo>
                  <a:lnTo>
                    <a:pt x="4901584" y="3614468"/>
                  </a:lnTo>
                  <a:lnTo>
                    <a:pt x="4857905" y="3619499"/>
                  </a:lnTo>
                  <a:lnTo>
                    <a:pt x="190494" y="3619499"/>
                  </a:lnTo>
                  <a:lnTo>
                    <a:pt x="146815" y="3614468"/>
                  </a:lnTo>
                  <a:lnTo>
                    <a:pt x="106719" y="3600137"/>
                  </a:lnTo>
                  <a:lnTo>
                    <a:pt x="71349" y="3577650"/>
                  </a:lnTo>
                  <a:lnTo>
                    <a:pt x="41849" y="3548150"/>
                  </a:lnTo>
                  <a:lnTo>
                    <a:pt x="19362" y="3512780"/>
                  </a:lnTo>
                  <a:lnTo>
                    <a:pt x="5031" y="3472684"/>
                  </a:lnTo>
                  <a:lnTo>
                    <a:pt x="0" y="3429005"/>
                  </a:lnTo>
                  <a:lnTo>
                    <a:pt x="0" y="190494"/>
                  </a:lnTo>
                  <a:close/>
                </a:path>
              </a:pathLst>
            </a:custGeom>
            <a:ln w="9524">
              <a:solidFill>
                <a:srgbClr val="E1E7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905125" y="2333625"/>
              <a:ext cx="762000" cy="762000"/>
            </a:xfrm>
            <a:custGeom>
              <a:avLst/>
              <a:gdLst/>
              <a:ahLst/>
              <a:cxnLst/>
              <a:rect l="l" t="t" r="r" b="b"/>
              <a:pathLst>
                <a:path w="762000" h="762000">
                  <a:moveTo>
                    <a:pt x="380999" y="761999"/>
                  </a:moveTo>
                  <a:lnTo>
                    <a:pt x="333208" y="759031"/>
                  </a:lnTo>
                  <a:lnTo>
                    <a:pt x="287187" y="750363"/>
                  </a:lnTo>
                  <a:lnTo>
                    <a:pt x="243296" y="736354"/>
                  </a:lnTo>
                  <a:lnTo>
                    <a:pt x="201889" y="717359"/>
                  </a:lnTo>
                  <a:lnTo>
                    <a:pt x="163326" y="693737"/>
                  </a:lnTo>
                  <a:lnTo>
                    <a:pt x="127962" y="665844"/>
                  </a:lnTo>
                  <a:lnTo>
                    <a:pt x="96155" y="634037"/>
                  </a:lnTo>
                  <a:lnTo>
                    <a:pt x="68262" y="598673"/>
                  </a:lnTo>
                  <a:lnTo>
                    <a:pt x="44640" y="560110"/>
                  </a:lnTo>
                  <a:lnTo>
                    <a:pt x="25645" y="518703"/>
                  </a:lnTo>
                  <a:lnTo>
                    <a:pt x="11636" y="474812"/>
                  </a:lnTo>
                  <a:lnTo>
                    <a:pt x="2968" y="428791"/>
                  </a:lnTo>
                  <a:lnTo>
                    <a:pt x="0" y="380999"/>
                  </a:lnTo>
                  <a:lnTo>
                    <a:pt x="2968" y="333208"/>
                  </a:lnTo>
                  <a:lnTo>
                    <a:pt x="11636" y="287187"/>
                  </a:lnTo>
                  <a:lnTo>
                    <a:pt x="25645" y="243296"/>
                  </a:lnTo>
                  <a:lnTo>
                    <a:pt x="44640" y="201889"/>
                  </a:lnTo>
                  <a:lnTo>
                    <a:pt x="68262" y="163326"/>
                  </a:lnTo>
                  <a:lnTo>
                    <a:pt x="96155" y="127962"/>
                  </a:lnTo>
                  <a:lnTo>
                    <a:pt x="127962" y="96155"/>
                  </a:lnTo>
                  <a:lnTo>
                    <a:pt x="163326" y="68262"/>
                  </a:lnTo>
                  <a:lnTo>
                    <a:pt x="201889" y="44640"/>
                  </a:lnTo>
                  <a:lnTo>
                    <a:pt x="243296" y="25645"/>
                  </a:lnTo>
                  <a:lnTo>
                    <a:pt x="287187" y="11636"/>
                  </a:lnTo>
                  <a:lnTo>
                    <a:pt x="333208" y="2968"/>
                  </a:lnTo>
                  <a:lnTo>
                    <a:pt x="380999" y="0"/>
                  </a:lnTo>
                  <a:lnTo>
                    <a:pt x="431080" y="3304"/>
                  </a:lnTo>
                  <a:lnTo>
                    <a:pt x="479878" y="13053"/>
                  </a:lnTo>
                  <a:lnTo>
                    <a:pt x="526802" y="29001"/>
                  </a:lnTo>
                  <a:lnTo>
                    <a:pt x="571260" y="50904"/>
                  </a:lnTo>
                  <a:lnTo>
                    <a:pt x="612659" y="78516"/>
                  </a:lnTo>
                  <a:lnTo>
                    <a:pt x="650407" y="111592"/>
                  </a:lnTo>
                  <a:lnTo>
                    <a:pt x="683483" y="149340"/>
                  </a:lnTo>
                  <a:lnTo>
                    <a:pt x="711095" y="190739"/>
                  </a:lnTo>
                  <a:lnTo>
                    <a:pt x="732998" y="235197"/>
                  </a:lnTo>
                  <a:lnTo>
                    <a:pt x="748946" y="282121"/>
                  </a:lnTo>
                  <a:lnTo>
                    <a:pt x="758695" y="330919"/>
                  </a:lnTo>
                  <a:lnTo>
                    <a:pt x="761999" y="380999"/>
                  </a:lnTo>
                  <a:lnTo>
                    <a:pt x="759031" y="428791"/>
                  </a:lnTo>
                  <a:lnTo>
                    <a:pt x="750363" y="474812"/>
                  </a:lnTo>
                  <a:lnTo>
                    <a:pt x="736354" y="518703"/>
                  </a:lnTo>
                  <a:lnTo>
                    <a:pt x="717359" y="560110"/>
                  </a:lnTo>
                  <a:lnTo>
                    <a:pt x="693737" y="598673"/>
                  </a:lnTo>
                  <a:lnTo>
                    <a:pt x="665844" y="634037"/>
                  </a:lnTo>
                  <a:lnTo>
                    <a:pt x="634037" y="665844"/>
                  </a:lnTo>
                  <a:lnTo>
                    <a:pt x="598673" y="693737"/>
                  </a:lnTo>
                  <a:lnTo>
                    <a:pt x="560109" y="717359"/>
                  </a:lnTo>
                  <a:lnTo>
                    <a:pt x="518703" y="736354"/>
                  </a:lnTo>
                  <a:lnTo>
                    <a:pt x="474812" y="750363"/>
                  </a:lnTo>
                  <a:lnTo>
                    <a:pt x="428791" y="759031"/>
                  </a:lnTo>
                  <a:lnTo>
                    <a:pt x="380999" y="761999"/>
                  </a:lnTo>
                  <a:close/>
                </a:path>
              </a:pathLst>
            </a:custGeom>
            <a:solidFill>
              <a:srgbClr val="EEF6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32149" y="2574925"/>
              <a:ext cx="508000" cy="254000"/>
            </a:xfrm>
            <a:prstGeom prst="rect">
              <a:avLst/>
            </a:prstGeom>
          </p:spPr>
        </p:pic>
      </p:grpSp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xfrm>
            <a:off x="543559" y="517282"/>
            <a:ext cx="11104880" cy="896858"/>
          </a:xfrm>
          <a:prstGeom prst="rect">
            <a:avLst/>
          </a:prstGeom>
        </p:spPr>
        <p:txBody>
          <a:bodyPr vert="horz" wrap="square" lIns="0" tIns="385264" rIns="0" bIns="0" rtlCol="0">
            <a:spAutoFit/>
          </a:bodyPr>
          <a:lstStyle/>
          <a:p>
            <a:pPr marL="218440">
              <a:lnSpc>
                <a:spcPct val="100000"/>
              </a:lnSpc>
              <a:spcBef>
                <a:spcPts val="100"/>
              </a:spcBef>
            </a:pPr>
            <a:r>
              <a:rPr lang="el-GR" sz="3300">
                <a:solidFill>
                  <a:srgbClr val="1E398A"/>
                </a:solidFill>
                <a:latin typeface="+mj-lt"/>
              </a:rPr>
              <a:t>5. </a:t>
            </a:r>
            <a:r>
              <a:rPr sz="3300">
                <a:solidFill>
                  <a:srgbClr val="1E398A"/>
                </a:solidFill>
                <a:latin typeface="+mj-lt"/>
              </a:rPr>
              <a:t>Φοιτητική</a:t>
            </a:r>
            <a:r>
              <a:rPr sz="3300" spc="-105">
                <a:solidFill>
                  <a:srgbClr val="1E398A"/>
                </a:solidFill>
                <a:latin typeface="+mj-lt"/>
              </a:rPr>
              <a:t> </a:t>
            </a:r>
            <a:r>
              <a:rPr sz="3300" spc="-10" dirty="0">
                <a:solidFill>
                  <a:srgbClr val="1E398A"/>
                </a:solidFill>
                <a:latin typeface="+mj-lt"/>
              </a:rPr>
              <a:t>Εμπλοκή</a:t>
            </a:r>
            <a:r>
              <a:rPr sz="3300" spc="-105" dirty="0">
                <a:solidFill>
                  <a:srgbClr val="1E398A"/>
                </a:solidFill>
                <a:latin typeface="+mj-lt"/>
              </a:rPr>
              <a:t> </a:t>
            </a:r>
            <a:r>
              <a:rPr sz="3300" dirty="0">
                <a:solidFill>
                  <a:srgbClr val="1E398A"/>
                </a:solidFill>
                <a:latin typeface="+mj-lt"/>
              </a:rPr>
              <a:t>και</a:t>
            </a:r>
            <a:r>
              <a:rPr sz="3300" spc="-100" dirty="0">
                <a:solidFill>
                  <a:srgbClr val="1E398A"/>
                </a:solidFill>
                <a:latin typeface="+mj-lt"/>
              </a:rPr>
              <a:t> </a:t>
            </a:r>
            <a:r>
              <a:rPr sz="3300" dirty="0">
                <a:solidFill>
                  <a:srgbClr val="1E398A"/>
                </a:solidFill>
                <a:latin typeface="+mj-lt"/>
              </a:rPr>
              <a:t>Ψυχική</a:t>
            </a:r>
            <a:r>
              <a:rPr sz="3300" spc="-155" dirty="0">
                <a:solidFill>
                  <a:srgbClr val="1E398A"/>
                </a:solidFill>
                <a:latin typeface="+mj-lt"/>
              </a:rPr>
              <a:t> </a:t>
            </a:r>
            <a:r>
              <a:rPr sz="3300" spc="-20" dirty="0">
                <a:solidFill>
                  <a:srgbClr val="1E398A"/>
                </a:solidFill>
                <a:latin typeface="+mj-lt"/>
              </a:rPr>
              <a:t>Υγεία</a:t>
            </a:r>
            <a:endParaRPr sz="3300" dirty="0">
              <a:latin typeface="+mj-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71500" y="919311"/>
            <a:ext cx="76200" cy="561975"/>
          </a:xfrm>
          <a:custGeom>
            <a:avLst/>
            <a:gdLst/>
            <a:ahLst/>
            <a:cxnLst/>
            <a:rect l="l" t="t" r="r" b="b"/>
            <a:pathLst>
              <a:path w="76200" h="561975">
                <a:moveTo>
                  <a:pt x="76199" y="561899"/>
                </a:moveTo>
                <a:lnTo>
                  <a:pt x="0" y="561899"/>
                </a:lnTo>
                <a:lnTo>
                  <a:pt x="0" y="0"/>
                </a:lnTo>
                <a:lnTo>
                  <a:pt x="76199" y="0"/>
                </a:lnTo>
                <a:lnTo>
                  <a:pt x="76199" y="561899"/>
                </a:lnTo>
                <a:close/>
              </a:path>
            </a:pathLst>
          </a:custGeom>
          <a:solidFill>
            <a:srgbClr val="3B82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905000" y="3248324"/>
            <a:ext cx="30695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1E398A"/>
                </a:solidFill>
                <a:latin typeface="+mj-lt"/>
                <a:cs typeface="Arial"/>
              </a:rPr>
              <a:t>Μειωμένη</a:t>
            </a:r>
            <a:r>
              <a:rPr sz="2400" b="1" spc="-40" dirty="0">
                <a:solidFill>
                  <a:srgbClr val="1E398A"/>
                </a:solidFill>
                <a:latin typeface="+mj-lt"/>
                <a:cs typeface="Arial"/>
              </a:rPr>
              <a:t> </a:t>
            </a:r>
            <a:r>
              <a:rPr sz="2400" b="1" spc="-10" dirty="0">
                <a:solidFill>
                  <a:srgbClr val="1E398A"/>
                </a:solidFill>
                <a:latin typeface="+mj-lt"/>
                <a:cs typeface="Arial"/>
              </a:rPr>
              <a:t>Συμμετοχή</a:t>
            </a:r>
            <a:endParaRPr sz="2400" dirty="0">
              <a:latin typeface="+mj-lt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9589" y="4274947"/>
            <a:ext cx="4330700" cy="76454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 algn="ctr">
              <a:spcBef>
                <a:spcPts val="70"/>
              </a:spcBef>
            </a:pPr>
            <a:r>
              <a:rPr sz="1600" dirty="0">
                <a:solidFill>
                  <a:srgbClr val="475568"/>
                </a:solidFill>
                <a:latin typeface="+mn-lt"/>
                <a:cs typeface="Microsoft Sans Serif"/>
              </a:rPr>
              <a:t>Η διατήρηση του ενδιαφέροντος και της ενεργού εμπλοκής των φοιτητών, ειδικά σε πολυπληθή τμήματα, αποτελεί διαρκή πρόκληση.</a:t>
            </a:r>
            <a:endParaRPr sz="1600" dirty="0">
              <a:latin typeface="+mn-lt"/>
              <a:cs typeface="Microsoft Sans Serif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376987" y="2090737"/>
            <a:ext cx="5058410" cy="3629025"/>
            <a:chOff x="6376987" y="2090737"/>
            <a:chExt cx="5058410" cy="3629025"/>
          </a:xfrm>
        </p:grpSpPr>
        <p:sp>
          <p:nvSpPr>
            <p:cNvPr id="12" name="object 12"/>
            <p:cNvSpPr/>
            <p:nvPr/>
          </p:nvSpPr>
          <p:spPr>
            <a:xfrm>
              <a:off x="6381750" y="2095500"/>
              <a:ext cx="5048885" cy="3619500"/>
            </a:xfrm>
            <a:custGeom>
              <a:avLst/>
              <a:gdLst/>
              <a:ahLst/>
              <a:cxnLst/>
              <a:rect l="l" t="t" r="r" b="b"/>
              <a:pathLst>
                <a:path w="5048884" h="3619500">
                  <a:moveTo>
                    <a:pt x="4857905" y="3619499"/>
                  </a:moveTo>
                  <a:lnTo>
                    <a:pt x="190494" y="3619499"/>
                  </a:lnTo>
                  <a:lnTo>
                    <a:pt x="146815" y="3614468"/>
                  </a:lnTo>
                  <a:lnTo>
                    <a:pt x="106719" y="3600137"/>
                  </a:lnTo>
                  <a:lnTo>
                    <a:pt x="71349" y="3577650"/>
                  </a:lnTo>
                  <a:lnTo>
                    <a:pt x="41849" y="3548150"/>
                  </a:lnTo>
                  <a:lnTo>
                    <a:pt x="19362" y="3512780"/>
                  </a:lnTo>
                  <a:lnTo>
                    <a:pt x="5031" y="3472684"/>
                  </a:lnTo>
                  <a:lnTo>
                    <a:pt x="0" y="3429005"/>
                  </a:lnTo>
                  <a:lnTo>
                    <a:pt x="0" y="190494"/>
                  </a:lnTo>
                  <a:lnTo>
                    <a:pt x="5031" y="146815"/>
                  </a:lnTo>
                  <a:lnTo>
                    <a:pt x="19362" y="106719"/>
                  </a:lnTo>
                  <a:lnTo>
                    <a:pt x="41849" y="71349"/>
                  </a:lnTo>
                  <a:lnTo>
                    <a:pt x="71349" y="41849"/>
                  </a:lnTo>
                  <a:lnTo>
                    <a:pt x="106719" y="19362"/>
                  </a:lnTo>
                  <a:lnTo>
                    <a:pt x="146815" y="5031"/>
                  </a:lnTo>
                  <a:lnTo>
                    <a:pt x="190494" y="0"/>
                  </a:lnTo>
                  <a:lnTo>
                    <a:pt x="4857905" y="0"/>
                  </a:lnTo>
                  <a:lnTo>
                    <a:pt x="4930804" y="14500"/>
                  </a:lnTo>
                  <a:lnTo>
                    <a:pt x="4992605" y="55794"/>
                  </a:lnTo>
                  <a:lnTo>
                    <a:pt x="5033899" y="117595"/>
                  </a:lnTo>
                  <a:lnTo>
                    <a:pt x="5048399" y="190494"/>
                  </a:lnTo>
                  <a:lnTo>
                    <a:pt x="5048399" y="3429005"/>
                  </a:lnTo>
                  <a:lnTo>
                    <a:pt x="5043368" y="3472684"/>
                  </a:lnTo>
                  <a:lnTo>
                    <a:pt x="5029037" y="3512780"/>
                  </a:lnTo>
                  <a:lnTo>
                    <a:pt x="5006550" y="3548150"/>
                  </a:lnTo>
                  <a:lnTo>
                    <a:pt x="4977049" y="3577650"/>
                  </a:lnTo>
                  <a:lnTo>
                    <a:pt x="4941680" y="3600137"/>
                  </a:lnTo>
                  <a:lnTo>
                    <a:pt x="4901584" y="3614468"/>
                  </a:lnTo>
                  <a:lnTo>
                    <a:pt x="4857905" y="36194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381750" y="2095500"/>
              <a:ext cx="5048885" cy="3619500"/>
            </a:xfrm>
            <a:custGeom>
              <a:avLst/>
              <a:gdLst/>
              <a:ahLst/>
              <a:cxnLst/>
              <a:rect l="l" t="t" r="r" b="b"/>
              <a:pathLst>
                <a:path w="5048884" h="3619500">
                  <a:moveTo>
                    <a:pt x="0" y="190494"/>
                  </a:moveTo>
                  <a:lnTo>
                    <a:pt x="5031" y="146815"/>
                  </a:lnTo>
                  <a:lnTo>
                    <a:pt x="19362" y="106719"/>
                  </a:lnTo>
                  <a:lnTo>
                    <a:pt x="41849" y="71349"/>
                  </a:lnTo>
                  <a:lnTo>
                    <a:pt x="71349" y="41849"/>
                  </a:lnTo>
                  <a:lnTo>
                    <a:pt x="106719" y="19362"/>
                  </a:lnTo>
                  <a:lnTo>
                    <a:pt x="146815" y="5031"/>
                  </a:lnTo>
                  <a:lnTo>
                    <a:pt x="190494" y="0"/>
                  </a:lnTo>
                  <a:lnTo>
                    <a:pt x="4857905" y="0"/>
                  </a:lnTo>
                  <a:lnTo>
                    <a:pt x="4930804" y="14500"/>
                  </a:lnTo>
                  <a:lnTo>
                    <a:pt x="4992605" y="55794"/>
                  </a:lnTo>
                  <a:lnTo>
                    <a:pt x="5033899" y="117595"/>
                  </a:lnTo>
                  <a:lnTo>
                    <a:pt x="5048399" y="190494"/>
                  </a:lnTo>
                  <a:lnTo>
                    <a:pt x="5048399" y="3429005"/>
                  </a:lnTo>
                  <a:lnTo>
                    <a:pt x="5043368" y="3472684"/>
                  </a:lnTo>
                  <a:lnTo>
                    <a:pt x="5029037" y="3512780"/>
                  </a:lnTo>
                  <a:lnTo>
                    <a:pt x="5006550" y="3548150"/>
                  </a:lnTo>
                  <a:lnTo>
                    <a:pt x="4977049" y="3577650"/>
                  </a:lnTo>
                  <a:lnTo>
                    <a:pt x="4941680" y="3600137"/>
                  </a:lnTo>
                  <a:lnTo>
                    <a:pt x="4901584" y="3614468"/>
                  </a:lnTo>
                  <a:lnTo>
                    <a:pt x="4857905" y="3619499"/>
                  </a:lnTo>
                  <a:lnTo>
                    <a:pt x="190494" y="3619499"/>
                  </a:lnTo>
                  <a:lnTo>
                    <a:pt x="146815" y="3614468"/>
                  </a:lnTo>
                  <a:lnTo>
                    <a:pt x="106719" y="3600137"/>
                  </a:lnTo>
                  <a:lnTo>
                    <a:pt x="71349" y="3577650"/>
                  </a:lnTo>
                  <a:lnTo>
                    <a:pt x="41849" y="3548150"/>
                  </a:lnTo>
                  <a:lnTo>
                    <a:pt x="19362" y="3512780"/>
                  </a:lnTo>
                  <a:lnTo>
                    <a:pt x="5031" y="3472684"/>
                  </a:lnTo>
                  <a:lnTo>
                    <a:pt x="0" y="3429005"/>
                  </a:lnTo>
                  <a:lnTo>
                    <a:pt x="0" y="190494"/>
                  </a:lnTo>
                  <a:close/>
                </a:path>
              </a:pathLst>
            </a:custGeom>
            <a:ln w="9524">
              <a:solidFill>
                <a:srgbClr val="E1E7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524875" y="2333625"/>
              <a:ext cx="762000" cy="762000"/>
            </a:xfrm>
            <a:custGeom>
              <a:avLst/>
              <a:gdLst/>
              <a:ahLst/>
              <a:cxnLst/>
              <a:rect l="l" t="t" r="r" b="b"/>
              <a:pathLst>
                <a:path w="762000" h="762000">
                  <a:moveTo>
                    <a:pt x="380999" y="761999"/>
                  </a:moveTo>
                  <a:lnTo>
                    <a:pt x="333208" y="759031"/>
                  </a:lnTo>
                  <a:lnTo>
                    <a:pt x="287188" y="750363"/>
                  </a:lnTo>
                  <a:lnTo>
                    <a:pt x="243296" y="736354"/>
                  </a:lnTo>
                  <a:lnTo>
                    <a:pt x="201890" y="717359"/>
                  </a:lnTo>
                  <a:lnTo>
                    <a:pt x="163326" y="693737"/>
                  </a:lnTo>
                  <a:lnTo>
                    <a:pt x="127962" y="665844"/>
                  </a:lnTo>
                  <a:lnTo>
                    <a:pt x="96155" y="634037"/>
                  </a:lnTo>
                  <a:lnTo>
                    <a:pt x="68262" y="598673"/>
                  </a:lnTo>
                  <a:lnTo>
                    <a:pt x="44640" y="560110"/>
                  </a:lnTo>
                  <a:lnTo>
                    <a:pt x="25645" y="518703"/>
                  </a:lnTo>
                  <a:lnTo>
                    <a:pt x="11636" y="474812"/>
                  </a:lnTo>
                  <a:lnTo>
                    <a:pt x="2968" y="428791"/>
                  </a:lnTo>
                  <a:lnTo>
                    <a:pt x="0" y="380999"/>
                  </a:lnTo>
                  <a:lnTo>
                    <a:pt x="2968" y="333208"/>
                  </a:lnTo>
                  <a:lnTo>
                    <a:pt x="11636" y="287187"/>
                  </a:lnTo>
                  <a:lnTo>
                    <a:pt x="25645" y="243296"/>
                  </a:lnTo>
                  <a:lnTo>
                    <a:pt x="44640" y="201889"/>
                  </a:lnTo>
                  <a:lnTo>
                    <a:pt x="68262" y="163326"/>
                  </a:lnTo>
                  <a:lnTo>
                    <a:pt x="96155" y="127962"/>
                  </a:lnTo>
                  <a:lnTo>
                    <a:pt x="127962" y="96155"/>
                  </a:lnTo>
                  <a:lnTo>
                    <a:pt x="163326" y="68262"/>
                  </a:lnTo>
                  <a:lnTo>
                    <a:pt x="201890" y="44640"/>
                  </a:lnTo>
                  <a:lnTo>
                    <a:pt x="243296" y="25645"/>
                  </a:lnTo>
                  <a:lnTo>
                    <a:pt x="287188" y="11636"/>
                  </a:lnTo>
                  <a:lnTo>
                    <a:pt x="333208" y="2968"/>
                  </a:lnTo>
                  <a:lnTo>
                    <a:pt x="380999" y="0"/>
                  </a:lnTo>
                  <a:lnTo>
                    <a:pt x="431080" y="3304"/>
                  </a:lnTo>
                  <a:lnTo>
                    <a:pt x="479878" y="13053"/>
                  </a:lnTo>
                  <a:lnTo>
                    <a:pt x="526802" y="29001"/>
                  </a:lnTo>
                  <a:lnTo>
                    <a:pt x="571259" y="50904"/>
                  </a:lnTo>
                  <a:lnTo>
                    <a:pt x="612659" y="78516"/>
                  </a:lnTo>
                  <a:lnTo>
                    <a:pt x="650407" y="111592"/>
                  </a:lnTo>
                  <a:lnTo>
                    <a:pt x="683483" y="149340"/>
                  </a:lnTo>
                  <a:lnTo>
                    <a:pt x="711095" y="190739"/>
                  </a:lnTo>
                  <a:lnTo>
                    <a:pt x="732998" y="235197"/>
                  </a:lnTo>
                  <a:lnTo>
                    <a:pt x="748946" y="282121"/>
                  </a:lnTo>
                  <a:lnTo>
                    <a:pt x="758695" y="330919"/>
                  </a:lnTo>
                  <a:lnTo>
                    <a:pt x="761999" y="380999"/>
                  </a:lnTo>
                  <a:lnTo>
                    <a:pt x="759031" y="428791"/>
                  </a:lnTo>
                  <a:lnTo>
                    <a:pt x="750363" y="474812"/>
                  </a:lnTo>
                  <a:lnTo>
                    <a:pt x="736354" y="518703"/>
                  </a:lnTo>
                  <a:lnTo>
                    <a:pt x="717359" y="560110"/>
                  </a:lnTo>
                  <a:lnTo>
                    <a:pt x="693737" y="598673"/>
                  </a:lnTo>
                  <a:lnTo>
                    <a:pt x="665844" y="634037"/>
                  </a:lnTo>
                  <a:lnTo>
                    <a:pt x="634037" y="665844"/>
                  </a:lnTo>
                  <a:lnTo>
                    <a:pt x="598673" y="693737"/>
                  </a:lnTo>
                  <a:lnTo>
                    <a:pt x="560109" y="717359"/>
                  </a:lnTo>
                  <a:lnTo>
                    <a:pt x="518703" y="736354"/>
                  </a:lnTo>
                  <a:lnTo>
                    <a:pt x="474811" y="750363"/>
                  </a:lnTo>
                  <a:lnTo>
                    <a:pt x="428791" y="759031"/>
                  </a:lnTo>
                  <a:lnTo>
                    <a:pt x="380999" y="761999"/>
                  </a:lnTo>
                  <a:close/>
                </a:path>
              </a:pathLst>
            </a:custGeom>
            <a:solidFill>
              <a:srgbClr val="EEF6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731275" y="2511425"/>
              <a:ext cx="346075" cy="381000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7108812" y="3273425"/>
            <a:ext cx="40824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solidFill>
                  <a:srgbClr val="1E398A"/>
                </a:solidFill>
                <a:latin typeface="+mj-lt"/>
                <a:cs typeface="Arial"/>
              </a:rPr>
              <a:t>Ψυχοκοινωνική</a:t>
            </a:r>
            <a:r>
              <a:rPr sz="2400" b="1" spc="-65" dirty="0">
                <a:solidFill>
                  <a:srgbClr val="1E398A"/>
                </a:solidFill>
                <a:latin typeface="+mj-lt"/>
                <a:cs typeface="Arial"/>
              </a:rPr>
              <a:t> </a:t>
            </a:r>
            <a:r>
              <a:rPr sz="2400" b="1" spc="-10" dirty="0">
                <a:solidFill>
                  <a:srgbClr val="1E398A"/>
                </a:solidFill>
                <a:latin typeface="+mj-lt"/>
                <a:cs typeface="Arial"/>
              </a:rPr>
              <a:t>Υποστήριξη</a:t>
            </a:r>
            <a:endParaRPr sz="2400" dirty="0">
              <a:latin typeface="+mj-lt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658843" y="4274947"/>
            <a:ext cx="4525010" cy="76454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 algn="ctr">
              <a:spcBef>
                <a:spcPts val="70"/>
              </a:spcBef>
            </a:pPr>
            <a:r>
              <a:rPr sz="1600" dirty="0">
                <a:solidFill>
                  <a:srgbClr val="475568"/>
                </a:solidFill>
                <a:latin typeface="+mn-lt"/>
                <a:cs typeface="Microsoft Sans Serif"/>
              </a:rPr>
              <a:t>Οι σύγχρονες προκλήσεις (π.χ. άγχος, οικονομική ανασφάλεια) επηρεάζουν τη μαθησιακή απόδοση, απαιτώντας ολιστικές δομές υποστήριξης.</a:t>
            </a:r>
            <a:endParaRPr sz="1600" dirty="0">
              <a:latin typeface="+mn-lt"/>
              <a:cs typeface="Microsoft Sans Serif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43559" y="517282"/>
            <a:ext cx="11104880" cy="2049728"/>
          </a:xfrm>
          <a:prstGeom prst="rect">
            <a:avLst/>
          </a:prstGeom>
        </p:spPr>
        <p:txBody>
          <a:bodyPr vert="horz" wrap="square" lIns="0" tIns="863791" rIns="0" bIns="0" rtlCol="0">
            <a:spAutoFit/>
          </a:bodyPr>
          <a:lstStyle/>
          <a:p>
            <a:pPr marR="5080" algn="ctr"/>
            <a:r>
              <a:rPr dirty="0">
                <a:latin typeface="+mj-lt"/>
              </a:rPr>
              <a:t>Ο</a:t>
            </a:r>
            <a:r>
              <a:rPr spc="-25" dirty="0">
                <a:latin typeface="+mj-lt"/>
              </a:rPr>
              <a:t> </a:t>
            </a:r>
            <a:r>
              <a:rPr dirty="0">
                <a:latin typeface="+mj-lt"/>
              </a:rPr>
              <a:t>Ρόλος</a:t>
            </a:r>
            <a:r>
              <a:rPr spc="-15" dirty="0">
                <a:latin typeface="+mj-lt"/>
              </a:rPr>
              <a:t> </a:t>
            </a:r>
            <a:r>
              <a:rPr dirty="0">
                <a:latin typeface="+mj-lt"/>
              </a:rPr>
              <a:t>των</a:t>
            </a:r>
            <a:r>
              <a:rPr spc="-15" dirty="0">
                <a:latin typeface="+mj-lt"/>
              </a:rPr>
              <a:t> </a:t>
            </a:r>
            <a:r>
              <a:rPr dirty="0">
                <a:latin typeface="+mj-lt"/>
              </a:rPr>
              <a:t>ΚΕΔΙΜΑ</a:t>
            </a:r>
            <a:r>
              <a:rPr spc="-15" dirty="0">
                <a:latin typeface="+mj-lt"/>
              </a:rPr>
              <a:t> </a:t>
            </a:r>
            <a:r>
              <a:rPr dirty="0">
                <a:latin typeface="+mj-lt"/>
              </a:rPr>
              <a:t>ως</a:t>
            </a:r>
            <a:r>
              <a:rPr spc="-15" dirty="0">
                <a:latin typeface="+mj-lt"/>
              </a:rPr>
              <a:t> </a:t>
            </a:r>
            <a:r>
              <a:rPr spc="-10" dirty="0">
                <a:latin typeface="+mj-lt"/>
              </a:rPr>
              <a:t>Φορέας </a:t>
            </a:r>
            <a:r>
              <a:rPr dirty="0">
                <a:latin typeface="+mj-lt"/>
              </a:rPr>
              <a:t>Αλλαγής</a:t>
            </a:r>
            <a:r>
              <a:rPr spc="-15" dirty="0">
                <a:latin typeface="+mj-lt"/>
              </a:rPr>
              <a:t> </a:t>
            </a:r>
            <a:r>
              <a:rPr dirty="0">
                <a:latin typeface="+mj-lt"/>
              </a:rPr>
              <a:t>και</a:t>
            </a:r>
            <a:r>
              <a:rPr spc="-85" dirty="0">
                <a:latin typeface="+mj-lt"/>
              </a:rPr>
              <a:t> </a:t>
            </a:r>
            <a:r>
              <a:rPr spc="-10" dirty="0">
                <a:latin typeface="+mj-lt"/>
              </a:rPr>
              <a:t>Υποστήριξης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6743700"/>
            <a:ext cx="12192000" cy="114300"/>
          </a:xfrm>
          <a:custGeom>
            <a:avLst/>
            <a:gdLst/>
            <a:ahLst/>
            <a:cxnLst/>
            <a:rect l="l" t="t" r="r" b="b"/>
            <a:pathLst>
              <a:path w="12192000" h="114300">
                <a:moveTo>
                  <a:pt x="12191999" y="114299"/>
                </a:moveTo>
                <a:lnTo>
                  <a:pt x="0" y="11429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114299"/>
                </a:lnTo>
                <a:close/>
              </a:path>
            </a:pathLst>
          </a:custGeom>
          <a:solidFill>
            <a:srgbClr val="1E398A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</TotalTime>
  <Words>1807</Words>
  <Application>Microsoft Office PowerPoint</Application>
  <PresentationFormat>Ευρεία οθόνη</PresentationFormat>
  <Paragraphs>163</Paragraphs>
  <Slides>13</Slides>
  <Notes>12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13</vt:i4>
      </vt:variant>
    </vt:vector>
  </HeadingPairs>
  <TitlesOfParts>
    <vt:vector size="15" baseType="lpstr">
      <vt:lpstr>Office Theme</vt:lpstr>
      <vt:lpstr>1_Office Theme</vt:lpstr>
      <vt:lpstr>Προκλήσεις στην Ενίσχυση της Διδασκαλίας και της Μάθησης στην Ανώτατη Εκπαίδευση</vt:lpstr>
      <vt:lpstr>Σημαντικότερες Προκλήσεις για την Αναβάθμιση Διδασκαλίας και Μάθησης στη Τριτοβάθμια Εκπαίδευση</vt:lpstr>
      <vt:lpstr>Οι 5 Πυλώνες των Προκλήσεων</vt:lpstr>
      <vt:lpstr>1. Παιδαγωγική Ετοιμότητα και Επαγγελματική Ανάπτυξη</vt:lpstr>
      <vt:lpstr>2. Ψηφιακός Μετασχηματισμός</vt:lpstr>
      <vt:lpstr>3. Διαφορετικότητα και Συμπερίληψη</vt:lpstr>
      <vt:lpstr>4. Θεσμικά και Οργανωτικά Εμπόδια</vt:lpstr>
      <vt:lpstr>5. Φοιτητική Εμπλοκή και Ψυχική Υγεία</vt:lpstr>
      <vt:lpstr>Ο Ρόλος των ΚΕΔΙΜΑ ως Φορέας Αλλαγής και Υποστήριξης</vt:lpstr>
      <vt:lpstr>Στρατηγικές Παρέμβασης των ΚΕΔΙΜΑ</vt:lpstr>
      <vt:lpstr>Παρουσίαση του PowerPoint</vt:lpstr>
      <vt:lpstr>Παρουσίαση του PowerPoint</vt:lpstr>
      <vt:lpstr>Σας ευχαριστούμε για την προσοχή σας!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Προκλήσεις και ο Ρόλος των ΚΕΔΙΜΑ</dc:title>
  <dc:creator>Giorgos</dc:creator>
  <cp:lastModifiedBy>MD</cp:lastModifiedBy>
  <cp:revision>41</cp:revision>
  <dcterms:created xsi:type="dcterms:W3CDTF">2026-05-09T08:14:21Z</dcterms:created>
  <dcterms:modified xsi:type="dcterms:W3CDTF">2026-06-19T14:57:39Z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2026-05-09T00:00:00Z</vt:filetime>
  </property>
  <property fmtid="{D5CDD505-2E9C-101B-9397-08002B2CF9AE}" pid="4" name="Creator">
    <vt:lpwstr>Google</vt:lpwstr>
  </property>
  <property fmtid="{D5CDD505-2E9C-101B-9397-08002B2CF9AE}" pid="5" name="LastSaved">
    <vt:filetime>2026-05-09T00:00:00Z</vt:filetime>
  </property>
</Properties>
</file>