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1"/>
  </p:notesMasterIdLst>
  <p:sldIdLst>
    <p:sldId id="256" r:id="rId3"/>
    <p:sldId id="257" r:id="rId4"/>
    <p:sldId id="258" r:id="rId5"/>
    <p:sldId id="259" r:id="rId6"/>
    <p:sldId id="260" r:id="rId7"/>
    <p:sldId id="261" r:id="rId8"/>
    <p:sldId id="262" r:id="rId9"/>
    <p:sldId id="267"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71" autoAdjust="0"/>
  </p:normalViewPr>
  <p:slideViewPr>
    <p:cSldViewPr snapToGrid="0">
      <p:cViewPr varScale="1">
        <p:scale>
          <a:sx n="79" d="100"/>
          <a:sy n="79" d="100"/>
        </p:scale>
        <p:origin x="171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l-G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b="0" i="0">
                <a:solidFill>
                  <a:srgbClr val="303030"/>
                </a:solidFill>
                <a:effectLst/>
                <a:latin typeface="+mn-lt"/>
              </a:rPr>
              <a:t>Στη </a:t>
            </a:r>
            <a:r>
              <a:rPr lang="el-GR" b="0" i="0" dirty="0">
                <a:solidFill>
                  <a:srgbClr val="303030"/>
                </a:solidFill>
                <a:effectLst/>
                <a:latin typeface="+mn-lt"/>
              </a:rPr>
              <a:t>σημερινή παρουσίαση θα δούμε πώς το ίδρυμά μας προσεγγίζει την ενσωμάτωση της Τεχνητής Νοημοσύνης στη διδασκαλία και τη μάθηση, εστιάζοντας στις πολιτικές που εφαρμόζουμε, την υποστήριξη του προσωπικού και τις σύγχρονες παιδαγωγικές προκλήσεις.</a:t>
            </a:r>
            <a:endParaRPr dirty="0">
              <a:latin typeface="+mn-lt"/>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l-GR" dirty="0">
                <a:effectLst/>
                <a:latin typeface="+mj-lt"/>
              </a:rPr>
              <a:t>Η στρατηγική του ιδρύματός μας γύρω από την ΤΝ δεν είναι μονοδιάστατη. Βασίζεται σε ένα τρίπτυχο:</a:t>
            </a:r>
          </a:p>
          <a:p>
            <a:pPr algn="l">
              <a:buFont typeface="+mj-lt"/>
              <a:buAutoNum type="arabicPeriod"/>
            </a:pPr>
            <a:r>
              <a:rPr lang="el-GR" b="1" i="0" dirty="0">
                <a:solidFill>
                  <a:srgbClr val="303030"/>
                </a:solidFill>
                <a:effectLst/>
                <a:latin typeface="+mj-lt"/>
              </a:rPr>
              <a:t>Το Θεμέλιο:</a:t>
            </a:r>
            <a:r>
              <a:rPr lang="el-GR" b="0" i="0" dirty="0">
                <a:solidFill>
                  <a:srgbClr val="303030"/>
                </a:solidFill>
                <a:effectLst/>
                <a:latin typeface="+mj-lt"/>
              </a:rPr>
              <a:t> Είναι το πλαίσιο των αρχών μας, που διασφαλίζει τη δεοντολογία και την ακαδημαϊκή ακεραιότητα.</a:t>
            </a:r>
          </a:p>
          <a:p>
            <a:pPr algn="l">
              <a:buFont typeface="+mj-lt"/>
              <a:buAutoNum type="arabicPeriod"/>
            </a:pPr>
            <a:r>
              <a:rPr lang="el-GR" b="1" i="0" dirty="0">
                <a:solidFill>
                  <a:srgbClr val="303030"/>
                </a:solidFill>
                <a:effectLst/>
                <a:latin typeface="+mj-lt"/>
              </a:rPr>
              <a:t>Ο Μηχανισμός:</a:t>
            </a:r>
            <a:r>
              <a:rPr lang="el-GR" b="0" i="0" dirty="0">
                <a:solidFill>
                  <a:srgbClr val="303030"/>
                </a:solidFill>
                <a:effectLst/>
                <a:latin typeface="+mj-lt"/>
              </a:rPr>
              <a:t> Εδώ έχουμε μια διττή υποστήριξη: το ΚΕΔΙΜΑ για την εσωτερική βελτίωση της διδασκαλίας και το ΚΕΔΙΒΙΜ για την κατάρτιση.</a:t>
            </a:r>
          </a:p>
          <a:p>
            <a:pPr algn="l">
              <a:buFont typeface="+mj-lt"/>
              <a:buAutoNum type="arabicPeriod"/>
            </a:pPr>
            <a:r>
              <a:rPr lang="el-GR" b="1" i="0" dirty="0">
                <a:solidFill>
                  <a:srgbClr val="303030"/>
                </a:solidFill>
                <a:effectLst/>
                <a:latin typeface="+mj-lt"/>
              </a:rPr>
              <a:t>Η Εξωστρέφεια:</a:t>
            </a:r>
            <a:r>
              <a:rPr lang="el-GR" b="0" i="0" dirty="0">
                <a:solidFill>
                  <a:srgbClr val="303030"/>
                </a:solidFill>
                <a:effectLst/>
                <a:latin typeface="+mj-lt"/>
              </a:rPr>
              <a:t> Η ενεργός συμμετοχή μας στον ευρωπαϊκό και διεθνή διάλογο.</a:t>
            </a:r>
          </a:p>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b="0" i="0" dirty="0">
                <a:solidFill>
                  <a:srgbClr val="303030"/>
                </a:solidFill>
                <a:effectLst/>
                <a:latin typeface="+mn-lt"/>
              </a:rPr>
              <a:t>Πρέπει να τονίσω ότι στο ΔΙΠΑΕ δεν έχουμε επιλέξει ένα άκαμπτο, μονολιθικό κείμενο πολιτικής για το σύνολο του ιδρύματος. Αντίθετα, λειτουργούμε με μια δυναμική προσέγγιση. Βασιζόμαστε σε ένα εξελισσόμενο πλαίσιο αρχών, το οποίο τελεί υπό τη διαρκή ηθική καθοδήγηση της Επιτροπής Δεοντολογίας. Αυτή η ευελιξία μας επιτρέπει να προσαρμοζόμαστε συνεχώς στις ραγδαίες τεχνολογικές εξελίξεις.</a:t>
            </a:r>
            <a:endParaRPr dirty="0">
              <a:latin typeface="+mn-lt"/>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b="0" i="0" dirty="0">
                <a:solidFill>
                  <a:srgbClr val="303030"/>
                </a:solidFill>
                <a:effectLst/>
                <a:latin typeface="+mj-lt"/>
              </a:rPr>
              <a:t>Το πλαίσιό μας στηρίζεται σε 4 ξεκάθαρους άξονες:</a:t>
            </a:r>
          </a:p>
          <a:p>
            <a:pPr marL="0" lvl="0" indent="0" algn="just" rtl="0">
              <a:spcBef>
                <a:spcPts val="0"/>
              </a:spcBef>
              <a:spcAft>
                <a:spcPts val="0"/>
              </a:spcAft>
              <a:buNone/>
            </a:pPr>
            <a:r>
              <a:rPr lang="el-GR" b="0" i="0" dirty="0">
                <a:solidFill>
                  <a:srgbClr val="303030"/>
                </a:solidFill>
                <a:effectLst/>
                <a:latin typeface="+mj-lt"/>
              </a:rPr>
              <a:t> </a:t>
            </a:r>
          </a:p>
          <a:p>
            <a:pPr marL="228600" lvl="0" indent="-228600" algn="just" rtl="0">
              <a:spcBef>
                <a:spcPts val="0"/>
              </a:spcBef>
              <a:spcAft>
                <a:spcPts val="0"/>
              </a:spcAft>
              <a:buFont typeface="+mj-lt"/>
              <a:buAutoNum type="arabicPeriod"/>
            </a:pPr>
            <a:r>
              <a:rPr lang="el-GR" b="0" i="0" dirty="0">
                <a:solidFill>
                  <a:srgbClr val="303030"/>
                </a:solidFill>
                <a:effectLst/>
                <a:latin typeface="+mj-lt"/>
              </a:rPr>
              <a:t>Πρώτον, στην Ακαδημαϊκή Ακεραιότητα. Η ΤΝ είναι υποστηρικτικό μέσο και σε καμία περίπτωση δεν υποκαθιστά την πρωτότυπη εργασία των φοιτητών. </a:t>
            </a:r>
          </a:p>
          <a:p>
            <a:pPr marL="228600" lvl="0" indent="-228600" algn="just" rtl="0">
              <a:spcBef>
                <a:spcPts val="0"/>
              </a:spcBef>
              <a:spcAft>
                <a:spcPts val="0"/>
              </a:spcAft>
              <a:buFont typeface="+mj-lt"/>
              <a:buAutoNum type="arabicPeriod"/>
            </a:pPr>
            <a:r>
              <a:rPr lang="el-GR" b="0" i="0" dirty="0">
                <a:solidFill>
                  <a:srgbClr val="303030"/>
                </a:solidFill>
                <a:effectLst/>
                <a:latin typeface="+mj-lt"/>
              </a:rPr>
              <a:t>Δεύτερον, στο EU AI Act. Εναρμονιζόμαστε πλήρως με τα ευρωπαϊκά πρότυπα διαφάνειας. </a:t>
            </a:r>
          </a:p>
          <a:p>
            <a:pPr marL="228600" lvl="0" indent="-228600" algn="just" rtl="0">
              <a:spcBef>
                <a:spcPts val="0"/>
              </a:spcBef>
              <a:spcAft>
                <a:spcPts val="0"/>
              </a:spcAft>
              <a:buFont typeface="+mj-lt"/>
              <a:buAutoNum type="arabicPeriod"/>
            </a:pPr>
            <a:r>
              <a:rPr lang="el-GR" b="0" i="0" dirty="0">
                <a:solidFill>
                  <a:srgbClr val="303030"/>
                </a:solidFill>
                <a:effectLst/>
                <a:latin typeface="+mj-lt"/>
              </a:rPr>
              <a:t>Τρίτον, στο GDPR. Απαγορεύεται αυστηρά η χρήση μη εγκεκριμένων εργαλείων για την εισαγωγή ευαίσθητων δεδομένων των φοιτητών (Προστασία προσωπικών </a:t>
            </a:r>
            <a:r>
              <a:rPr lang="el-GR" b="0" i="0" dirty="0" err="1">
                <a:solidFill>
                  <a:srgbClr val="303030"/>
                </a:solidFill>
                <a:effectLst/>
                <a:latin typeface="+mj-lt"/>
              </a:rPr>
              <a:t>δεδομέων</a:t>
            </a:r>
            <a:r>
              <a:rPr lang="el-GR" b="0" i="0" dirty="0">
                <a:solidFill>
                  <a:srgbClr val="303030"/>
                </a:solidFill>
                <a:effectLst/>
                <a:latin typeface="+mj-lt"/>
              </a:rPr>
              <a:t> καθηγητών-φοιτητών).</a:t>
            </a:r>
          </a:p>
          <a:p>
            <a:pPr marL="228600" lvl="0" indent="-228600" algn="just" rtl="0">
              <a:spcBef>
                <a:spcPts val="0"/>
              </a:spcBef>
              <a:spcAft>
                <a:spcPts val="0"/>
              </a:spcAft>
              <a:buFont typeface="+mj-lt"/>
              <a:buAutoNum type="arabicPeriod"/>
            </a:pPr>
            <a:r>
              <a:rPr lang="el-GR" b="0" i="0" dirty="0">
                <a:solidFill>
                  <a:srgbClr val="303030"/>
                </a:solidFill>
                <a:effectLst/>
                <a:latin typeface="+mj-lt"/>
              </a:rPr>
              <a:t>Τέταρτον, στην Εκπαιδευτική Υπευθυνότητα. Προωθούμε την κριτική αξιολόγηση των αποτελεσμάτων της ΤΝ, ενώ την αξιοποιούμε για την εξατομίκευση της διδασκαλίας και τη μείωση του διοικητικού φόρτου.</a:t>
            </a:r>
            <a:endParaRPr b="0" dirty="0">
              <a:latin typeface="+mj-lt"/>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b="0" i="0" dirty="0">
                <a:solidFill>
                  <a:srgbClr val="303030"/>
                </a:solidFill>
                <a:effectLst/>
                <a:latin typeface="+mn-lt"/>
              </a:rPr>
              <a:t>Πώς κάνουμε πράξη αυτά τα βήματα; Σε επίπεδο διεθνούς εκπροσώπησης, ξεχωρίζει η Ημερίδα που διοργάνωσε το ΔΙΠΑΕ στις Βρυξέλλες με θέμα "Το AI ως εργαλείο μεταρρύθμισης", προετοιμάζοντας την κοινότητά μας για το EU AI Act. Παράλληλα, κατεβαίνοντας στο επίπεδο του Τμήματος (για παράδειγμα στους Μηχανικούς Πληροφορικής), βλέπουμε ήδη τους διδάσκοντες να ενσωματώνουν στις περιγραφές των μαθημάτων τους (στα </a:t>
            </a:r>
            <a:r>
              <a:rPr lang="el-GR" b="0" i="0" dirty="0" err="1">
                <a:solidFill>
                  <a:srgbClr val="303030"/>
                </a:solidFill>
                <a:effectLst/>
                <a:latin typeface="+mn-lt"/>
              </a:rPr>
              <a:t>syllabi</a:t>
            </a:r>
            <a:r>
              <a:rPr lang="el-GR" b="0" i="0" dirty="0">
                <a:solidFill>
                  <a:srgbClr val="303030"/>
                </a:solidFill>
                <a:effectLst/>
                <a:latin typeface="+mn-lt"/>
              </a:rPr>
              <a:t>) ρητούς κανόνες για το πότε και πώς επιτρέπεται η χρήση </a:t>
            </a:r>
            <a:r>
              <a:rPr lang="el-GR" b="0" i="0" dirty="0" err="1">
                <a:solidFill>
                  <a:srgbClr val="303030"/>
                </a:solidFill>
                <a:effectLst/>
                <a:latin typeface="+mn-lt"/>
              </a:rPr>
              <a:t>Generative</a:t>
            </a:r>
            <a:r>
              <a:rPr lang="el-GR" b="0" i="0" dirty="0">
                <a:solidFill>
                  <a:srgbClr val="303030"/>
                </a:solidFill>
                <a:effectLst/>
                <a:latin typeface="+mn-lt"/>
              </a:rPr>
              <a:t> AI στις εργασίες.</a:t>
            </a:r>
            <a:endParaRPr b="0" dirty="0">
              <a:latin typeface="+mn-lt"/>
            </a:endParaRPr>
          </a:p>
        </p:txBody>
      </p:sp>
      <p:sp>
        <p:nvSpPr>
          <p:cNvPr id="158" name="Google Shape;1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18533dcaa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buNone/>
            </a:pPr>
            <a:r>
              <a:rPr lang="el-GR" dirty="0">
                <a:effectLst/>
                <a:latin typeface="+mn-lt"/>
              </a:rPr>
              <a:t>Κομβικό ρόλο σε όλο αυτό παίζει το ΚΕΔΙΜΑ, λειτουργώντας ως ο βασικός συμβουλευτικός μηχανισμός για εμάς τους διδάσκοντες. Εστιάζει σε 4 πυλώνες:</a:t>
            </a:r>
          </a:p>
          <a:p>
            <a:pPr algn="just">
              <a:buNone/>
            </a:pPr>
            <a:endParaRPr lang="el-GR" dirty="0">
              <a:effectLst/>
              <a:latin typeface="+mn-lt"/>
            </a:endParaRPr>
          </a:p>
          <a:p>
            <a:pPr algn="just">
              <a:buFont typeface="+mj-lt"/>
              <a:buAutoNum type="arabicPeriod"/>
            </a:pPr>
            <a:r>
              <a:rPr lang="el-GR" b="1" i="0" dirty="0">
                <a:solidFill>
                  <a:srgbClr val="303030"/>
                </a:solidFill>
                <a:effectLst/>
                <a:latin typeface="+mn-lt"/>
              </a:rPr>
              <a:t>Καθοδήγηση:</a:t>
            </a:r>
            <a:r>
              <a:rPr lang="el-GR" b="0" i="0" dirty="0">
                <a:solidFill>
                  <a:srgbClr val="303030"/>
                </a:solidFill>
                <a:effectLst/>
                <a:latin typeface="+mn-lt"/>
              </a:rPr>
              <a:t> Μας ενημερώνει για το πώς να εντάξουμε το </a:t>
            </a:r>
            <a:r>
              <a:rPr lang="el-GR" b="0" i="0" dirty="0" err="1">
                <a:solidFill>
                  <a:srgbClr val="303030"/>
                </a:solidFill>
                <a:effectLst/>
                <a:latin typeface="+mn-lt"/>
              </a:rPr>
              <a:t>GenAI</a:t>
            </a:r>
            <a:r>
              <a:rPr lang="el-GR" b="0" i="0" dirty="0">
                <a:solidFill>
                  <a:srgbClr val="303030"/>
                </a:solidFill>
                <a:effectLst/>
                <a:latin typeface="+mn-lt"/>
              </a:rPr>
              <a:t> στη διδασκαλία.</a:t>
            </a:r>
          </a:p>
          <a:p>
            <a:pPr algn="just">
              <a:buFont typeface="+mj-lt"/>
              <a:buAutoNum type="arabicPeriod"/>
            </a:pPr>
            <a:r>
              <a:rPr lang="el-GR" b="1" i="0" dirty="0">
                <a:solidFill>
                  <a:srgbClr val="303030"/>
                </a:solidFill>
                <a:effectLst/>
                <a:latin typeface="+mn-lt"/>
              </a:rPr>
              <a:t>Ακεραιότητα:</a:t>
            </a:r>
            <a:r>
              <a:rPr lang="el-GR" b="0" i="0" dirty="0">
                <a:solidFill>
                  <a:srgbClr val="303030"/>
                </a:solidFill>
                <a:effectLst/>
                <a:latin typeface="+mn-lt"/>
              </a:rPr>
              <a:t> Διαμορφώνει κανόνες για την ενίσχυση της κριτικής σκέψης και την αποτροπή της λογοκλοπής.</a:t>
            </a:r>
          </a:p>
          <a:p>
            <a:pPr algn="just">
              <a:buFont typeface="+mj-lt"/>
              <a:buAutoNum type="arabicPeriod"/>
            </a:pPr>
            <a:r>
              <a:rPr lang="el-GR" b="1" i="0" dirty="0">
                <a:solidFill>
                  <a:srgbClr val="303030"/>
                </a:solidFill>
                <a:effectLst/>
                <a:latin typeface="+mn-lt"/>
              </a:rPr>
              <a:t>Επιμόρφωση:</a:t>
            </a:r>
            <a:r>
              <a:rPr lang="el-GR" b="0" i="0" dirty="0">
                <a:solidFill>
                  <a:srgbClr val="303030"/>
                </a:solidFill>
                <a:effectLst/>
                <a:latin typeface="+mn-lt"/>
              </a:rPr>
              <a:t> Διοργανώνει </a:t>
            </a:r>
            <a:r>
              <a:rPr lang="el-GR" b="0" i="0" dirty="0" err="1">
                <a:solidFill>
                  <a:srgbClr val="303030"/>
                </a:solidFill>
                <a:effectLst/>
                <a:latin typeface="+mn-lt"/>
              </a:rPr>
              <a:t>workshops</a:t>
            </a:r>
            <a:r>
              <a:rPr lang="el-GR" b="0" i="0" dirty="0">
                <a:solidFill>
                  <a:srgbClr val="303030"/>
                </a:solidFill>
                <a:effectLst/>
                <a:latin typeface="+mn-lt"/>
              </a:rPr>
              <a:t> για την εξατομίκευση της μάθησης και την αυτοματοποίηση του </a:t>
            </a:r>
            <a:r>
              <a:rPr lang="el-GR" b="0" i="0" dirty="0" err="1">
                <a:solidFill>
                  <a:srgbClr val="303030"/>
                </a:solidFill>
                <a:effectLst/>
                <a:latin typeface="+mn-lt"/>
              </a:rPr>
              <a:t>feedback</a:t>
            </a:r>
            <a:r>
              <a:rPr lang="el-GR" b="0" i="0" dirty="0">
                <a:solidFill>
                  <a:srgbClr val="303030"/>
                </a:solidFill>
                <a:effectLst/>
                <a:latin typeface="+mn-lt"/>
              </a:rPr>
              <a:t>.</a:t>
            </a:r>
          </a:p>
          <a:p>
            <a:pPr algn="just">
              <a:buFont typeface="+mj-lt"/>
              <a:buAutoNum type="arabicPeriod"/>
            </a:pPr>
            <a:r>
              <a:rPr lang="el-GR" b="1" i="0" dirty="0">
                <a:solidFill>
                  <a:srgbClr val="303030"/>
                </a:solidFill>
                <a:effectLst/>
                <a:latin typeface="+mn-lt"/>
              </a:rPr>
              <a:t>Συμπερίληψη:</a:t>
            </a:r>
            <a:r>
              <a:rPr lang="el-GR" b="0" i="0" dirty="0">
                <a:solidFill>
                  <a:srgbClr val="303030"/>
                </a:solidFill>
                <a:effectLst/>
                <a:latin typeface="+mn-lt"/>
              </a:rPr>
              <a:t> Μας βοηθά να χρησιμοποιούμε την ΤΝ για να δημιουργούμε πιο </a:t>
            </a:r>
            <a:r>
              <a:rPr lang="el-GR" b="0" i="0" dirty="0" err="1">
                <a:solidFill>
                  <a:srgbClr val="303030"/>
                </a:solidFill>
                <a:effectLst/>
                <a:latin typeface="+mn-lt"/>
              </a:rPr>
              <a:t>προσβάσιμο</a:t>
            </a:r>
            <a:r>
              <a:rPr lang="el-GR" b="0" i="0" dirty="0">
                <a:solidFill>
                  <a:srgbClr val="303030"/>
                </a:solidFill>
                <a:effectLst/>
                <a:latin typeface="+mn-lt"/>
              </a:rPr>
              <a:t> εκπαιδευτικό υλικό.</a:t>
            </a:r>
          </a:p>
          <a:p>
            <a:pPr marL="0" lvl="0" indent="0" algn="l" rtl="0">
              <a:spcBef>
                <a:spcPts val="0"/>
              </a:spcBef>
              <a:spcAft>
                <a:spcPts val="0"/>
              </a:spcAft>
              <a:buNone/>
            </a:pPr>
            <a:endParaRPr dirty="0"/>
          </a:p>
        </p:txBody>
      </p:sp>
      <p:sp>
        <p:nvSpPr>
          <p:cNvPr id="175" name="Google Shape;175;g3e18533dcaa_0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b="0" dirty="0">
              <a:latin typeface="+mn-lt"/>
            </a:endParaRPr>
          </a:p>
        </p:txBody>
      </p:sp>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8572500" y="0"/>
            <a:ext cx="3619500" cy="3810000"/>
          </a:xfrm>
          <a:custGeom>
            <a:avLst/>
            <a:gdLst/>
            <a:ahLst/>
            <a:cxnLst/>
            <a:rect l="l" t="t" r="r" b="b"/>
            <a:pathLst>
              <a:path w="3619500" h="3810000">
                <a:moveTo>
                  <a:pt x="2857499" y="3809999"/>
                </a:moveTo>
                <a:lnTo>
                  <a:pt x="2809283" y="3809601"/>
                </a:lnTo>
                <a:lnTo>
                  <a:pt x="2761259" y="3808409"/>
                </a:lnTo>
                <a:lnTo>
                  <a:pt x="2713435" y="3806431"/>
                </a:lnTo>
                <a:lnTo>
                  <a:pt x="2665816" y="3803672"/>
                </a:lnTo>
                <a:lnTo>
                  <a:pt x="2618409" y="3800139"/>
                </a:lnTo>
                <a:lnTo>
                  <a:pt x="2571220" y="3795838"/>
                </a:lnTo>
                <a:lnTo>
                  <a:pt x="2524255" y="3790775"/>
                </a:lnTo>
                <a:lnTo>
                  <a:pt x="2477520" y="3784957"/>
                </a:lnTo>
                <a:lnTo>
                  <a:pt x="2431022" y="3778389"/>
                </a:lnTo>
                <a:lnTo>
                  <a:pt x="2384767" y="3771078"/>
                </a:lnTo>
                <a:lnTo>
                  <a:pt x="2338761" y="3763031"/>
                </a:lnTo>
                <a:lnTo>
                  <a:pt x="2293010" y="3754253"/>
                </a:lnTo>
                <a:lnTo>
                  <a:pt x="2247522" y="3744751"/>
                </a:lnTo>
                <a:lnTo>
                  <a:pt x="2202301" y="3734531"/>
                </a:lnTo>
                <a:lnTo>
                  <a:pt x="2157354" y="3723599"/>
                </a:lnTo>
                <a:lnTo>
                  <a:pt x="2112688" y="3711962"/>
                </a:lnTo>
                <a:lnTo>
                  <a:pt x="2068308" y="3699625"/>
                </a:lnTo>
                <a:lnTo>
                  <a:pt x="2024222" y="3686595"/>
                </a:lnTo>
                <a:lnTo>
                  <a:pt x="1980435" y="3672879"/>
                </a:lnTo>
                <a:lnTo>
                  <a:pt x="1936953" y="3658482"/>
                </a:lnTo>
                <a:lnTo>
                  <a:pt x="1893782" y="3643411"/>
                </a:lnTo>
                <a:lnTo>
                  <a:pt x="1850930" y="3627672"/>
                </a:lnTo>
                <a:lnTo>
                  <a:pt x="1808402" y="3611271"/>
                </a:lnTo>
                <a:lnTo>
                  <a:pt x="1766204" y="3594215"/>
                </a:lnTo>
                <a:lnTo>
                  <a:pt x="1724343" y="3576509"/>
                </a:lnTo>
                <a:lnTo>
                  <a:pt x="1682825" y="3558161"/>
                </a:lnTo>
                <a:lnTo>
                  <a:pt x="1641657" y="3539176"/>
                </a:lnTo>
                <a:lnTo>
                  <a:pt x="1600843" y="3519560"/>
                </a:lnTo>
                <a:lnTo>
                  <a:pt x="1560392" y="3499320"/>
                </a:lnTo>
                <a:lnTo>
                  <a:pt x="1520308" y="3478462"/>
                </a:lnTo>
                <a:lnTo>
                  <a:pt x="1480598" y="3456992"/>
                </a:lnTo>
                <a:lnTo>
                  <a:pt x="1441269" y="3434917"/>
                </a:lnTo>
                <a:lnTo>
                  <a:pt x="1402327" y="3412243"/>
                </a:lnTo>
                <a:lnTo>
                  <a:pt x="1363778" y="3388975"/>
                </a:lnTo>
                <a:lnTo>
                  <a:pt x="1325627" y="3365121"/>
                </a:lnTo>
                <a:lnTo>
                  <a:pt x="1287883" y="3340686"/>
                </a:lnTo>
                <a:lnTo>
                  <a:pt x="1250550" y="3315678"/>
                </a:lnTo>
                <a:lnTo>
                  <a:pt x="1213635" y="3290101"/>
                </a:lnTo>
                <a:lnTo>
                  <a:pt x="1177144" y="3263962"/>
                </a:lnTo>
                <a:lnTo>
                  <a:pt x="1141083" y="3237268"/>
                </a:lnTo>
                <a:lnTo>
                  <a:pt x="1105460" y="3210025"/>
                </a:lnTo>
                <a:lnTo>
                  <a:pt x="1070279" y="3182239"/>
                </a:lnTo>
                <a:lnTo>
                  <a:pt x="1035547" y="3153916"/>
                </a:lnTo>
                <a:lnTo>
                  <a:pt x="1001271" y="3125062"/>
                </a:lnTo>
                <a:lnTo>
                  <a:pt x="967457" y="3095685"/>
                </a:lnTo>
                <a:lnTo>
                  <a:pt x="934111" y="3065789"/>
                </a:lnTo>
                <a:lnTo>
                  <a:pt x="901238" y="3035382"/>
                </a:lnTo>
                <a:lnTo>
                  <a:pt x="868847" y="3004469"/>
                </a:lnTo>
                <a:lnTo>
                  <a:pt x="836942" y="2973057"/>
                </a:lnTo>
                <a:lnTo>
                  <a:pt x="805530" y="2941152"/>
                </a:lnTo>
                <a:lnTo>
                  <a:pt x="774617" y="2908760"/>
                </a:lnTo>
                <a:lnTo>
                  <a:pt x="744210" y="2875888"/>
                </a:lnTo>
                <a:lnTo>
                  <a:pt x="714314" y="2842542"/>
                </a:lnTo>
                <a:lnTo>
                  <a:pt x="684936" y="2808728"/>
                </a:lnTo>
                <a:lnTo>
                  <a:pt x="656083" y="2774452"/>
                </a:lnTo>
                <a:lnTo>
                  <a:pt x="627760" y="2739720"/>
                </a:lnTo>
                <a:lnTo>
                  <a:pt x="599974" y="2704539"/>
                </a:lnTo>
                <a:lnTo>
                  <a:pt x="572731" y="2668916"/>
                </a:lnTo>
                <a:lnTo>
                  <a:pt x="546037" y="2632855"/>
                </a:lnTo>
                <a:lnTo>
                  <a:pt x="519898" y="2596364"/>
                </a:lnTo>
                <a:lnTo>
                  <a:pt x="494321" y="2559449"/>
                </a:lnTo>
                <a:lnTo>
                  <a:pt x="469312" y="2522116"/>
                </a:lnTo>
                <a:lnTo>
                  <a:pt x="444878" y="2484371"/>
                </a:lnTo>
                <a:lnTo>
                  <a:pt x="421024" y="2446221"/>
                </a:lnTo>
                <a:lnTo>
                  <a:pt x="397756" y="2407672"/>
                </a:lnTo>
                <a:lnTo>
                  <a:pt x="375082" y="2368730"/>
                </a:lnTo>
                <a:lnTo>
                  <a:pt x="353007" y="2329401"/>
                </a:lnTo>
                <a:lnTo>
                  <a:pt x="331537" y="2289691"/>
                </a:lnTo>
                <a:lnTo>
                  <a:pt x="310679" y="2249607"/>
                </a:lnTo>
                <a:lnTo>
                  <a:pt x="290439" y="2209156"/>
                </a:lnTo>
                <a:lnTo>
                  <a:pt x="270823" y="2168342"/>
                </a:lnTo>
                <a:lnTo>
                  <a:pt x="251838" y="2127173"/>
                </a:lnTo>
                <a:lnTo>
                  <a:pt x="233489" y="2085655"/>
                </a:lnTo>
                <a:lnTo>
                  <a:pt x="215784" y="2043795"/>
                </a:lnTo>
                <a:lnTo>
                  <a:pt x="198728" y="2001597"/>
                </a:lnTo>
                <a:lnTo>
                  <a:pt x="182327" y="1959069"/>
                </a:lnTo>
                <a:lnTo>
                  <a:pt x="166588" y="1916216"/>
                </a:lnTo>
                <a:lnTo>
                  <a:pt x="151517" y="1873046"/>
                </a:lnTo>
                <a:lnTo>
                  <a:pt x="137120" y="1829564"/>
                </a:lnTo>
                <a:lnTo>
                  <a:pt x="123404" y="1785777"/>
                </a:lnTo>
                <a:lnTo>
                  <a:pt x="110374" y="1741690"/>
                </a:lnTo>
                <a:lnTo>
                  <a:pt x="98037" y="1697311"/>
                </a:lnTo>
                <a:lnTo>
                  <a:pt x="86400" y="1652645"/>
                </a:lnTo>
                <a:lnTo>
                  <a:pt x="75468" y="1607698"/>
                </a:lnTo>
                <a:lnTo>
                  <a:pt x="65248" y="1562477"/>
                </a:lnTo>
                <a:lnTo>
                  <a:pt x="55746" y="1516988"/>
                </a:lnTo>
                <a:lnTo>
                  <a:pt x="46968" y="1471238"/>
                </a:lnTo>
                <a:lnTo>
                  <a:pt x="38921" y="1425232"/>
                </a:lnTo>
                <a:lnTo>
                  <a:pt x="31610" y="1378977"/>
                </a:lnTo>
                <a:lnTo>
                  <a:pt x="25042" y="1332479"/>
                </a:lnTo>
                <a:lnTo>
                  <a:pt x="19224" y="1285744"/>
                </a:lnTo>
                <a:lnTo>
                  <a:pt x="14161" y="1238779"/>
                </a:lnTo>
                <a:lnTo>
                  <a:pt x="9860" y="1191590"/>
                </a:lnTo>
                <a:lnTo>
                  <a:pt x="6327" y="1144183"/>
                </a:lnTo>
                <a:lnTo>
                  <a:pt x="3568" y="1096564"/>
                </a:lnTo>
                <a:lnTo>
                  <a:pt x="1590" y="1048739"/>
                </a:lnTo>
                <a:lnTo>
                  <a:pt x="398" y="1000716"/>
                </a:lnTo>
                <a:lnTo>
                  <a:pt x="0" y="952499"/>
                </a:lnTo>
                <a:lnTo>
                  <a:pt x="398" y="904283"/>
                </a:lnTo>
                <a:lnTo>
                  <a:pt x="1590" y="856260"/>
                </a:lnTo>
                <a:lnTo>
                  <a:pt x="3568" y="808435"/>
                </a:lnTo>
                <a:lnTo>
                  <a:pt x="6327" y="760816"/>
                </a:lnTo>
                <a:lnTo>
                  <a:pt x="9860" y="713409"/>
                </a:lnTo>
                <a:lnTo>
                  <a:pt x="14161" y="666220"/>
                </a:lnTo>
                <a:lnTo>
                  <a:pt x="19224" y="619255"/>
                </a:lnTo>
                <a:lnTo>
                  <a:pt x="25042" y="572520"/>
                </a:lnTo>
                <a:lnTo>
                  <a:pt x="31610" y="526022"/>
                </a:lnTo>
                <a:lnTo>
                  <a:pt x="38921" y="479767"/>
                </a:lnTo>
                <a:lnTo>
                  <a:pt x="46968" y="433761"/>
                </a:lnTo>
                <a:lnTo>
                  <a:pt x="55746" y="388011"/>
                </a:lnTo>
                <a:lnTo>
                  <a:pt x="65248" y="342522"/>
                </a:lnTo>
                <a:lnTo>
                  <a:pt x="75468" y="297301"/>
                </a:lnTo>
                <a:lnTo>
                  <a:pt x="86400" y="252354"/>
                </a:lnTo>
                <a:lnTo>
                  <a:pt x="98037" y="207688"/>
                </a:lnTo>
                <a:lnTo>
                  <a:pt x="110374" y="163309"/>
                </a:lnTo>
                <a:lnTo>
                  <a:pt x="123404" y="119222"/>
                </a:lnTo>
                <a:lnTo>
                  <a:pt x="137120" y="75435"/>
                </a:lnTo>
                <a:lnTo>
                  <a:pt x="151517" y="31953"/>
                </a:lnTo>
                <a:lnTo>
                  <a:pt x="162672" y="0"/>
                </a:lnTo>
                <a:lnTo>
                  <a:pt x="3619500" y="0"/>
                </a:lnTo>
                <a:lnTo>
                  <a:pt x="3619500" y="3707184"/>
                </a:lnTo>
                <a:lnTo>
                  <a:pt x="3602311" y="3711962"/>
                </a:lnTo>
                <a:lnTo>
                  <a:pt x="3557645" y="3723599"/>
                </a:lnTo>
                <a:lnTo>
                  <a:pt x="3512698" y="3734531"/>
                </a:lnTo>
                <a:lnTo>
                  <a:pt x="3467477" y="3744751"/>
                </a:lnTo>
                <a:lnTo>
                  <a:pt x="3421989" y="3754253"/>
                </a:lnTo>
                <a:lnTo>
                  <a:pt x="3376238" y="3763031"/>
                </a:lnTo>
                <a:lnTo>
                  <a:pt x="3330232" y="3771078"/>
                </a:lnTo>
                <a:lnTo>
                  <a:pt x="3283977" y="3778389"/>
                </a:lnTo>
                <a:lnTo>
                  <a:pt x="3237479" y="3784957"/>
                </a:lnTo>
                <a:lnTo>
                  <a:pt x="3190744" y="3790775"/>
                </a:lnTo>
                <a:lnTo>
                  <a:pt x="3143779" y="3795838"/>
                </a:lnTo>
                <a:lnTo>
                  <a:pt x="3096590" y="3800139"/>
                </a:lnTo>
                <a:lnTo>
                  <a:pt x="3049183" y="3803672"/>
                </a:lnTo>
                <a:lnTo>
                  <a:pt x="3001564" y="3806431"/>
                </a:lnTo>
                <a:lnTo>
                  <a:pt x="2953739" y="3808409"/>
                </a:lnTo>
                <a:lnTo>
                  <a:pt x="2905716" y="3809601"/>
                </a:lnTo>
                <a:lnTo>
                  <a:pt x="2857499" y="3809999"/>
                </a:lnTo>
                <a:close/>
              </a:path>
            </a:pathLst>
          </a:custGeom>
          <a:solidFill>
            <a:srgbClr val="3B82F6">
              <a:alpha val="2999"/>
            </a:srgbClr>
          </a:solidFill>
        </p:spPr>
        <p:txBody>
          <a:bodyPr wrap="square" lIns="0" tIns="0" rIns="0" bIns="0" rtlCol="0"/>
          <a:lstStyle/>
          <a:p>
            <a:endParaRPr/>
          </a:p>
        </p:txBody>
      </p:sp>
      <p:sp>
        <p:nvSpPr>
          <p:cNvPr id="18" name="bg object 18"/>
          <p:cNvSpPr/>
          <p:nvPr/>
        </p:nvSpPr>
        <p:spPr>
          <a:xfrm>
            <a:off x="0" y="3809999"/>
            <a:ext cx="3333750" cy="3048000"/>
          </a:xfrm>
          <a:custGeom>
            <a:avLst/>
            <a:gdLst/>
            <a:ahLst/>
            <a:cxnLst/>
            <a:rect l="l" t="t" r="r" b="b"/>
            <a:pathLst>
              <a:path w="3333750" h="3048000">
                <a:moveTo>
                  <a:pt x="3239054" y="3047999"/>
                </a:moveTo>
                <a:lnTo>
                  <a:pt x="0" y="3047999"/>
                </a:lnTo>
                <a:lnTo>
                  <a:pt x="0" y="198199"/>
                </a:lnTo>
                <a:lnTo>
                  <a:pt x="36174" y="182692"/>
                </a:lnTo>
                <a:lnTo>
                  <a:pt x="78688" y="165434"/>
                </a:lnTo>
                <a:lnTo>
                  <a:pt x="121604" y="148977"/>
                </a:lnTo>
                <a:lnTo>
                  <a:pt x="164915" y="133328"/>
                </a:lnTo>
                <a:lnTo>
                  <a:pt x="208610" y="118497"/>
                </a:lnTo>
                <a:lnTo>
                  <a:pt x="252680" y="104494"/>
                </a:lnTo>
                <a:lnTo>
                  <a:pt x="297116" y="91327"/>
                </a:lnTo>
                <a:lnTo>
                  <a:pt x="341910" y="79006"/>
                </a:lnTo>
                <a:lnTo>
                  <a:pt x="387050" y="67540"/>
                </a:lnTo>
                <a:lnTo>
                  <a:pt x="432530" y="56938"/>
                </a:lnTo>
                <a:lnTo>
                  <a:pt x="478338" y="47210"/>
                </a:lnTo>
                <a:lnTo>
                  <a:pt x="524467" y="38365"/>
                </a:lnTo>
                <a:lnTo>
                  <a:pt x="570906" y="30411"/>
                </a:lnTo>
                <a:lnTo>
                  <a:pt x="617647" y="23359"/>
                </a:lnTo>
                <a:lnTo>
                  <a:pt x="664680" y="17217"/>
                </a:lnTo>
                <a:lnTo>
                  <a:pt x="711996" y="11994"/>
                </a:lnTo>
                <a:lnTo>
                  <a:pt x="759586" y="7701"/>
                </a:lnTo>
                <a:lnTo>
                  <a:pt x="807440" y="4345"/>
                </a:lnTo>
                <a:lnTo>
                  <a:pt x="855550" y="1937"/>
                </a:lnTo>
                <a:lnTo>
                  <a:pt x="903906" y="485"/>
                </a:lnTo>
                <a:lnTo>
                  <a:pt x="952499" y="0"/>
                </a:lnTo>
                <a:lnTo>
                  <a:pt x="999021" y="485"/>
                </a:lnTo>
                <a:lnTo>
                  <a:pt x="1001209" y="485"/>
                </a:lnTo>
                <a:lnTo>
                  <a:pt x="1051983" y="2076"/>
                </a:lnTo>
                <a:lnTo>
                  <a:pt x="1101527" y="4663"/>
                </a:lnTo>
                <a:lnTo>
                  <a:pt x="1150920" y="8275"/>
                </a:lnTo>
                <a:lnTo>
                  <a:pt x="1200147" y="12904"/>
                </a:lnTo>
                <a:lnTo>
                  <a:pt x="1249194" y="18546"/>
                </a:lnTo>
                <a:lnTo>
                  <a:pt x="1298046" y="25194"/>
                </a:lnTo>
                <a:lnTo>
                  <a:pt x="1346689" y="32843"/>
                </a:lnTo>
                <a:lnTo>
                  <a:pt x="1395107" y="41485"/>
                </a:lnTo>
                <a:lnTo>
                  <a:pt x="1443287" y="51116"/>
                </a:lnTo>
                <a:lnTo>
                  <a:pt x="1491214" y="61728"/>
                </a:lnTo>
                <a:lnTo>
                  <a:pt x="1538872" y="73317"/>
                </a:lnTo>
                <a:lnTo>
                  <a:pt x="1586249" y="85876"/>
                </a:lnTo>
                <a:lnTo>
                  <a:pt x="1633329" y="99399"/>
                </a:lnTo>
                <a:lnTo>
                  <a:pt x="1680097" y="113880"/>
                </a:lnTo>
                <a:lnTo>
                  <a:pt x="1726539" y="129312"/>
                </a:lnTo>
                <a:lnTo>
                  <a:pt x="1772641" y="145691"/>
                </a:lnTo>
                <a:lnTo>
                  <a:pt x="1818388" y="163009"/>
                </a:lnTo>
                <a:lnTo>
                  <a:pt x="1863764" y="181261"/>
                </a:lnTo>
                <a:lnTo>
                  <a:pt x="1908757" y="200441"/>
                </a:lnTo>
                <a:lnTo>
                  <a:pt x="1953351" y="220543"/>
                </a:lnTo>
                <a:lnTo>
                  <a:pt x="1997531" y="241560"/>
                </a:lnTo>
                <a:lnTo>
                  <a:pt x="2041283" y="263488"/>
                </a:lnTo>
                <a:lnTo>
                  <a:pt x="2084592" y="286318"/>
                </a:lnTo>
                <a:lnTo>
                  <a:pt x="2127445" y="310047"/>
                </a:lnTo>
                <a:lnTo>
                  <a:pt x="2169826" y="334667"/>
                </a:lnTo>
                <a:lnTo>
                  <a:pt x="2211720" y="360172"/>
                </a:lnTo>
                <a:lnTo>
                  <a:pt x="2253114" y="386557"/>
                </a:lnTo>
                <a:lnTo>
                  <a:pt x="2293992" y="413815"/>
                </a:lnTo>
                <a:lnTo>
                  <a:pt x="2334340" y="441941"/>
                </a:lnTo>
                <a:lnTo>
                  <a:pt x="2374144" y="470929"/>
                </a:lnTo>
                <a:lnTo>
                  <a:pt x="2413388" y="500771"/>
                </a:lnTo>
                <a:lnTo>
                  <a:pt x="2452059" y="531463"/>
                </a:lnTo>
                <a:lnTo>
                  <a:pt x="2490142" y="562998"/>
                </a:lnTo>
                <a:lnTo>
                  <a:pt x="2527621" y="595371"/>
                </a:lnTo>
                <a:lnTo>
                  <a:pt x="2564483" y="628575"/>
                </a:lnTo>
                <a:lnTo>
                  <a:pt x="2600714" y="662603"/>
                </a:lnTo>
                <a:lnTo>
                  <a:pt x="2636297" y="697451"/>
                </a:lnTo>
                <a:lnTo>
                  <a:pt x="2671146" y="733035"/>
                </a:lnTo>
                <a:lnTo>
                  <a:pt x="2705174" y="769266"/>
                </a:lnTo>
                <a:lnTo>
                  <a:pt x="2738378" y="806128"/>
                </a:lnTo>
                <a:lnTo>
                  <a:pt x="2770751" y="843607"/>
                </a:lnTo>
                <a:lnTo>
                  <a:pt x="2802286" y="881690"/>
                </a:lnTo>
                <a:lnTo>
                  <a:pt x="2832978" y="920361"/>
                </a:lnTo>
                <a:lnTo>
                  <a:pt x="2862820" y="959605"/>
                </a:lnTo>
                <a:lnTo>
                  <a:pt x="2891808" y="999409"/>
                </a:lnTo>
                <a:lnTo>
                  <a:pt x="2919933" y="1039757"/>
                </a:lnTo>
                <a:lnTo>
                  <a:pt x="2947192" y="1080635"/>
                </a:lnTo>
                <a:lnTo>
                  <a:pt x="2973577" y="1122029"/>
                </a:lnTo>
                <a:lnTo>
                  <a:pt x="2999082" y="1163923"/>
                </a:lnTo>
                <a:lnTo>
                  <a:pt x="3023702" y="1206304"/>
                </a:lnTo>
                <a:lnTo>
                  <a:pt x="3047431" y="1249156"/>
                </a:lnTo>
                <a:lnTo>
                  <a:pt x="3070261" y="1292466"/>
                </a:lnTo>
                <a:lnTo>
                  <a:pt x="3092188" y="1336218"/>
                </a:lnTo>
                <a:lnTo>
                  <a:pt x="3113206" y="1380398"/>
                </a:lnTo>
                <a:lnTo>
                  <a:pt x="3133308" y="1424992"/>
                </a:lnTo>
                <a:lnTo>
                  <a:pt x="3152488" y="1469984"/>
                </a:lnTo>
                <a:lnTo>
                  <a:pt x="3170740" y="1515361"/>
                </a:lnTo>
                <a:lnTo>
                  <a:pt x="3188058" y="1561108"/>
                </a:lnTo>
                <a:lnTo>
                  <a:pt x="3204437" y="1607209"/>
                </a:lnTo>
                <a:lnTo>
                  <a:pt x="3219869" y="1653652"/>
                </a:lnTo>
                <a:lnTo>
                  <a:pt x="3234350" y="1700420"/>
                </a:lnTo>
                <a:lnTo>
                  <a:pt x="3247873" y="1747500"/>
                </a:lnTo>
                <a:lnTo>
                  <a:pt x="3260432" y="1794876"/>
                </a:lnTo>
                <a:lnTo>
                  <a:pt x="3272020" y="1842535"/>
                </a:lnTo>
                <a:lnTo>
                  <a:pt x="3282633" y="1890462"/>
                </a:lnTo>
                <a:lnTo>
                  <a:pt x="3292264" y="1938642"/>
                </a:lnTo>
                <a:lnTo>
                  <a:pt x="3300906" y="1987060"/>
                </a:lnTo>
                <a:lnTo>
                  <a:pt x="3308555" y="2035703"/>
                </a:lnTo>
                <a:lnTo>
                  <a:pt x="3315203" y="2084555"/>
                </a:lnTo>
                <a:lnTo>
                  <a:pt x="3320845" y="2133602"/>
                </a:lnTo>
                <a:lnTo>
                  <a:pt x="3325474" y="2182829"/>
                </a:lnTo>
                <a:lnTo>
                  <a:pt x="3329086" y="2232222"/>
                </a:lnTo>
                <a:lnTo>
                  <a:pt x="3331673" y="2281766"/>
                </a:lnTo>
                <a:lnTo>
                  <a:pt x="3333229" y="2331447"/>
                </a:lnTo>
                <a:lnTo>
                  <a:pt x="3333749" y="2381249"/>
                </a:lnTo>
                <a:lnTo>
                  <a:pt x="3333264" y="2429843"/>
                </a:lnTo>
                <a:lnTo>
                  <a:pt x="3331812" y="2478199"/>
                </a:lnTo>
                <a:lnTo>
                  <a:pt x="3329404" y="2526309"/>
                </a:lnTo>
                <a:lnTo>
                  <a:pt x="3326048" y="2574163"/>
                </a:lnTo>
                <a:lnTo>
                  <a:pt x="3321755" y="2621753"/>
                </a:lnTo>
                <a:lnTo>
                  <a:pt x="3316532" y="2669069"/>
                </a:lnTo>
                <a:lnTo>
                  <a:pt x="3310390" y="2716102"/>
                </a:lnTo>
                <a:lnTo>
                  <a:pt x="3303338" y="2762843"/>
                </a:lnTo>
                <a:lnTo>
                  <a:pt x="3295384" y="2809282"/>
                </a:lnTo>
                <a:lnTo>
                  <a:pt x="3286539" y="2855411"/>
                </a:lnTo>
                <a:lnTo>
                  <a:pt x="3276811" y="2901219"/>
                </a:lnTo>
                <a:lnTo>
                  <a:pt x="3266209" y="2946698"/>
                </a:lnTo>
                <a:lnTo>
                  <a:pt x="3254743" y="2991839"/>
                </a:lnTo>
                <a:lnTo>
                  <a:pt x="3242422" y="3036633"/>
                </a:lnTo>
                <a:lnTo>
                  <a:pt x="3239054" y="3047999"/>
                </a:lnTo>
                <a:close/>
              </a:path>
            </a:pathLst>
          </a:custGeom>
          <a:solidFill>
            <a:srgbClr val="1E398A">
              <a:alpha val="2999"/>
            </a:srgbClr>
          </a:solidFill>
        </p:spPr>
        <p:txBody>
          <a:bodyPr wrap="square" lIns="0" tIns="0" rIns="0" bIns="0" rtlCol="0"/>
          <a:lstStyle/>
          <a:p>
            <a:endParaRPr/>
          </a:p>
        </p:txBody>
      </p:sp>
      <p:sp>
        <p:nvSpPr>
          <p:cNvPr id="19" name="bg object 19"/>
          <p:cNvSpPr/>
          <p:nvPr/>
        </p:nvSpPr>
        <p:spPr>
          <a:xfrm>
            <a:off x="2000250" y="485700"/>
            <a:ext cx="8191500" cy="3357245"/>
          </a:xfrm>
          <a:custGeom>
            <a:avLst/>
            <a:gdLst/>
            <a:ahLst/>
            <a:cxnLst/>
            <a:rect l="l" t="t" r="r" b="b"/>
            <a:pathLst>
              <a:path w="8191500" h="3357245">
                <a:moveTo>
                  <a:pt x="7871812" y="3356999"/>
                </a:moveTo>
                <a:lnTo>
                  <a:pt x="319687" y="3356999"/>
                </a:lnTo>
                <a:lnTo>
                  <a:pt x="272446" y="3353533"/>
                </a:lnTo>
                <a:lnTo>
                  <a:pt x="227357" y="3343464"/>
                </a:lnTo>
                <a:lnTo>
                  <a:pt x="184915" y="3327287"/>
                </a:lnTo>
                <a:lnTo>
                  <a:pt x="145614" y="3305496"/>
                </a:lnTo>
                <a:lnTo>
                  <a:pt x="109948" y="3278586"/>
                </a:lnTo>
                <a:lnTo>
                  <a:pt x="78413" y="3247051"/>
                </a:lnTo>
                <a:lnTo>
                  <a:pt x="51503" y="3211385"/>
                </a:lnTo>
                <a:lnTo>
                  <a:pt x="29712" y="3172084"/>
                </a:lnTo>
                <a:lnTo>
                  <a:pt x="13535" y="3129642"/>
                </a:lnTo>
                <a:lnTo>
                  <a:pt x="3466" y="3084553"/>
                </a:lnTo>
                <a:lnTo>
                  <a:pt x="0" y="3037312"/>
                </a:lnTo>
                <a:lnTo>
                  <a:pt x="0" y="319687"/>
                </a:lnTo>
                <a:lnTo>
                  <a:pt x="3466" y="272446"/>
                </a:lnTo>
                <a:lnTo>
                  <a:pt x="13535" y="227357"/>
                </a:lnTo>
                <a:lnTo>
                  <a:pt x="29712" y="184915"/>
                </a:lnTo>
                <a:lnTo>
                  <a:pt x="51503" y="145614"/>
                </a:lnTo>
                <a:lnTo>
                  <a:pt x="78413" y="109948"/>
                </a:lnTo>
                <a:lnTo>
                  <a:pt x="109948" y="78413"/>
                </a:lnTo>
                <a:lnTo>
                  <a:pt x="145614" y="51503"/>
                </a:lnTo>
                <a:lnTo>
                  <a:pt x="184915" y="29712"/>
                </a:lnTo>
                <a:lnTo>
                  <a:pt x="227357" y="13535"/>
                </a:lnTo>
                <a:lnTo>
                  <a:pt x="272446" y="3466"/>
                </a:lnTo>
                <a:lnTo>
                  <a:pt x="319687" y="0"/>
                </a:lnTo>
                <a:lnTo>
                  <a:pt x="7871812" y="0"/>
                </a:lnTo>
                <a:lnTo>
                  <a:pt x="7922124" y="3982"/>
                </a:lnTo>
                <a:lnTo>
                  <a:pt x="7970744" y="15692"/>
                </a:lnTo>
                <a:lnTo>
                  <a:pt x="8016813" y="34775"/>
                </a:lnTo>
                <a:lnTo>
                  <a:pt x="8059473" y="60874"/>
                </a:lnTo>
                <a:lnTo>
                  <a:pt x="8097865" y="93634"/>
                </a:lnTo>
                <a:lnTo>
                  <a:pt x="8130625" y="132026"/>
                </a:lnTo>
                <a:lnTo>
                  <a:pt x="8156724" y="174686"/>
                </a:lnTo>
                <a:lnTo>
                  <a:pt x="8175807" y="220755"/>
                </a:lnTo>
                <a:lnTo>
                  <a:pt x="8187517" y="269375"/>
                </a:lnTo>
                <a:lnTo>
                  <a:pt x="8191499" y="319687"/>
                </a:lnTo>
                <a:lnTo>
                  <a:pt x="8191499" y="3037312"/>
                </a:lnTo>
                <a:lnTo>
                  <a:pt x="8188033" y="3084553"/>
                </a:lnTo>
                <a:lnTo>
                  <a:pt x="8177964" y="3129642"/>
                </a:lnTo>
                <a:lnTo>
                  <a:pt x="8161787" y="3172084"/>
                </a:lnTo>
                <a:lnTo>
                  <a:pt x="8139996" y="3211385"/>
                </a:lnTo>
                <a:lnTo>
                  <a:pt x="8113086" y="3247051"/>
                </a:lnTo>
                <a:lnTo>
                  <a:pt x="8081550" y="3278586"/>
                </a:lnTo>
                <a:lnTo>
                  <a:pt x="8045885" y="3305496"/>
                </a:lnTo>
                <a:lnTo>
                  <a:pt x="8006584" y="3327287"/>
                </a:lnTo>
                <a:lnTo>
                  <a:pt x="7964142" y="3343464"/>
                </a:lnTo>
                <a:lnTo>
                  <a:pt x="7919053" y="3353533"/>
                </a:lnTo>
                <a:lnTo>
                  <a:pt x="7871812" y="3356999"/>
                </a:lnTo>
                <a:close/>
              </a:path>
            </a:pathLst>
          </a:custGeom>
          <a:solidFill>
            <a:srgbClr val="FFFFFF"/>
          </a:solidFill>
        </p:spPr>
        <p:txBody>
          <a:bodyPr wrap="square" lIns="0" tIns="0" rIns="0" bIns="0" rtlCol="0"/>
          <a:lstStyle/>
          <a:p>
            <a:endParaRPr/>
          </a:p>
        </p:txBody>
      </p:sp>
      <p:sp>
        <p:nvSpPr>
          <p:cNvPr id="20" name="bg object 20"/>
          <p:cNvSpPr/>
          <p:nvPr/>
        </p:nvSpPr>
        <p:spPr>
          <a:xfrm>
            <a:off x="2000250" y="485700"/>
            <a:ext cx="8191500" cy="3357245"/>
          </a:xfrm>
          <a:custGeom>
            <a:avLst/>
            <a:gdLst/>
            <a:ahLst/>
            <a:cxnLst/>
            <a:rect l="l" t="t" r="r" b="b"/>
            <a:pathLst>
              <a:path w="8191500" h="3357245">
                <a:moveTo>
                  <a:pt x="0" y="319687"/>
                </a:moveTo>
                <a:lnTo>
                  <a:pt x="3466" y="272446"/>
                </a:lnTo>
                <a:lnTo>
                  <a:pt x="13535" y="227357"/>
                </a:lnTo>
                <a:lnTo>
                  <a:pt x="29712" y="184915"/>
                </a:lnTo>
                <a:lnTo>
                  <a:pt x="51503" y="145614"/>
                </a:lnTo>
                <a:lnTo>
                  <a:pt x="78413" y="109948"/>
                </a:lnTo>
                <a:lnTo>
                  <a:pt x="109948" y="78413"/>
                </a:lnTo>
                <a:lnTo>
                  <a:pt x="145614" y="51503"/>
                </a:lnTo>
                <a:lnTo>
                  <a:pt x="184915" y="29712"/>
                </a:lnTo>
                <a:lnTo>
                  <a:pt x="227357" y="13535"/>
                </a:lnTo>
                <a:lnTo>
                  <a:pt x="272446" y="3466"/>
                </a:lnTo>
                <a:lnTo>
                  <a:pt x="319687" y="0"/>
                </a:lnTo>
                <a:lnTo>
                  <a:pt x="7871812" y="0"/>
                </a:lnTo>
                <a:lnTo>
                  <a:pt x="7922124" y="3982"/>
                </a:lnTo>
                <a:lnTo>
                  <a:pt x="7970744" y="15692"/>
                </a:lnTo>
                <a:lnTo>
                  <a:pt x="8016813" y="34775"/>
                </a:lnTo>
                <a:lnTo>
                  <a:pt x="8059473" y="60874"/>
                </a:lnTo>
                <a:lnTo>
                  <a:pt x="8097865" y="93634"/>
                </a:lnTo>
                <a:lnTo>
                  <a:pt x="8130625" y="132026"/>
                </a:lnTo>
                <a:lnTo>
                  <a:pt x="8156724" y="174686"/>
                </a:lnTo>
                <a:lnTo>
                  <a:pt x="8175807" y="220755"/>
                </a:lnTo>
                <a:lnTo>
                  <a:pt x="8187517" y="269375"/>
                </a:lnTo>
                <a:lnTo>
                  <a:pt x="8191499" y="319687"/>
                </a:lnTo>
                <a:lnTo>
                  <a:pt x="8191499" y="3037312"/>
                </a:lnTo>
                <a:lnTo>
                  <a:pt x="8188033" y="3084553"/>
                </a:lnTo>
                <a:lnTo>
                  <a:pt x="8177964" y="3129642"/>
                </a:lnTo>
                <a:lnTo>
                  <a:pt x="8161787" y="3172084"/>
                </a:lnTo>
                <a:lnTo>
                  <a:pt x="8139996" y="3211385"/>
                </a:lnTo>
                <a:lnTo>
                  <a:pt x="8113086" y="3247051"/>
                </a:lnTo>
                <a:lnTo>
                  <a:pt x="8081550" y="3278586"/>
                </a:lnTo>
                <a:lnTo>
                  <a:pt x="8045885" y="3305496"/>
                </a:lnTo>
                <a:lnTo>
                  <a:pt x="8006584" y="3327287"/>
                </a:lnTo>
                <a:lnTo>
                  <a:pt x="7964142" y="3343464"/>
                </a:lnTo>
                <a:lnTo>
                  <a:pt x="7919053" y="3353533"/>
                </a:lnTo>
                <a:lnTo>
                  <a:pt x="7871812" y="3356999"/>
                </a:lnTo>
                <a:lnTo>
                  <a:pt x="319687" y="3356999"/>
                </a:lnTo>
                <a:lnTo>
                  <a:pt x="272446" y="3353533"/>
                </a:lnTo>
                <a:lnTo>
                  <a:pt x="227357" y="3343464"/>
                </a:lnTo>
                <a:lnTo>
                  <a:pt x="184915" y="3327287"/>
                </a:lnTo>
                <a:lnTo>
                  <a:pt x="145614" y="3305496"/>
                </a:lnTo>
                <a:lnTo>
                  <a:pt x="109948" y="3278586"/>
                </a:lnTo>
                <a:lnTo>
                  <a:pt x="78413" y="3247051"/>
                </a:lnTo>
                <a:lnTo>
                  <a:pt x="51503" y="3211385"/>
                </a:lnTo>
                <a:lnTo>
                  <a:pt x="29712" y="3172084"/>
                </a:lnTo>
                <a:lnTo>
                  <a:pt x="13535" y="3129642"/>
                </a:lnTo>
                <a:lnTo>
                  <a:pt x="3466" y="3084553"/>
                </a:lnTo>
                <a:lnTo>
                  <a:pt x="0" y="3037312"/>
                </a:lnTo>
                <a:lnTo>
                  <a:pt x="0" y="319687"/>
                </a:lnTo>
                <a:close/>
              </a:path>
            </a:pathLst>
          </a:custGeom>
          <a:ln w="9524">
            <a:solidFill>
              <a:srgbClr val="E1E7F0"/>
            </a:solidFill>
          </a:ln>
        </p:spPr>
        <p:txBody>
          <a:bodyPr wrap="square" lIns="0" tIns="0" rIns="0" bIns="0" rtlCol="0"/>
          <a:lstStyle/>
          <a:p>
            <a:endParaRPr/>
          </a:p>
        </p:txBody>
      </p:sp>
      <p:sp>
        <p:nvSpPr>
          <p:cNvPr id="21" name="bg object 21"/>
          <p:cNvSpPr/>
          <p:nvPr/>
        </p:nvSpPr>
        <p:spPr>
          <a:xfrm>
            <a:off x="5715000" y="1152450"/>
            <a:ext cx="762000" cy="76200"/>
          </a:xfrm>
          <a:custGeom>
            <a:avLst/>
            <a:gdLst/>
            <a:ahLst/>
            <a:cxnLst/>
            <a:rect l="l" t="t" r="r" b="b"/>
            <a:pathLst>
              <a:path w="762000" h="76200">
                <a:moveTo>
                  <a:pt x="723899" y="76199"/>
                </a:moveTo>
                <a:lnTo>
                  <a:pt x="38099" y="76199"/>
                </a:lnTo>
                <a:lnTo>
                  <a:pt x="23269" y="73205"/>
                </a:lnTo>
                <a:lnTo>
                  <a:pt x="11159" y="65040"/>
                </a:lnTo>
                <a:lnTo>
                  <a:pt x="2994" y="52930"/>
                </a:lnTo>
                <a:lnTo>
                  <a:pt x="0" y="38099"/>
                </a:lnTo>
                <a:lnTo>
                  <a:pt x="2943" y="23519"/>
                </a:lnTo>
                <a:lnTo>
                  <a:pt x="2994" y="23269"/>
                </a:lnTo>
                <a:lnTo>
                  <a:pt x="11159" y="11159"/>
                </a:lnTo>
                <a:lnTo>
                  <a:pt x="23408" y="2900"/>
                </a:lnTo>
                <a:lnTo>
                  <a:pt x="23734" y="2900"/>
                </a:lnTo>
                <a:lnTo>
                  <a:pt x="38099" y="0"/>
                </a:lnTo>
                <a:lnTo>
                  <a:pt x="723899" y="0"/>
                </a:lnTo>
                <a:lnTo>
                  <a:pt x="731367" y="738"/>
                </a:lnTo>
                <a:lnTo>
                  <a:pt x="761261" y="30632"/>
                </a:lnTo>
                <a:lnTo>
                  <a:pt x="761999" y="38099"/>
                </a:lnTo>
                <a:lnTo>
                  <a:pt x="759005" y="52930"/>
                </a:lnTo>
                <a:lnTo>
                  <a:pt x="750840" y="65040"/>
                </a:lnTo>
                <a:lnTo>
                  <a:pt x="738730" y="73205"/>
                </a:lnTo>
                <a:lnTo>
                  <a:pt x="723899" y="76199"/>
                </a:lnTo>
                <a:close/>
              </a:path>
            </a:pathLst>
          </a:custGeom>
          <a:solidFill>
            <a:srgbClr val="3B82F6">
              <a:alpha val="19999"/>
            </a:srgbClr>
          </a:solidFill>
        </p:spPr>
        <p:txBody>
          <a:bodyPr wrap="square" lIns="0" tIns="0" rIns="0" bIns="0" rtlCol="0"/>
          <a:lstStyle/>
          <a:p>
            <a:endParaRPr/>
          </a:p>
        </p:txBody>
      </p:sp>
      <p:sp>
        <p:nvSpPr>
          <p:cNvPr id="2" name="Holder 2"/>
          <p:cNvSpPr>
            <a:spLocks noGrp="1"/>
          </p:cNvSpPr>
          <p:nvPr>
            <p:ph type="ctrTitle"/>
          </p:nvPr>
        </p:nvSpPr>
        <p:spPr>
          <a:xfrm>
            <a:off x="3312752" y="1521512"/>
            <a:ext cx="5566494" cy="1126489"/>
          </a:xfrm>
          <a:prstGeom prst="rect">
            <a:avLst/>
          </a:prstGeom>
        </p:spPr>
        <p:txBody>
          <a:bodyPr wrap="square" lIns="0" tIns="0" rIns="0" bIns="0">
            <a:spAutoFit/>
          </a:bodyPr>
          <a:lstStyle>
            <a:lvl1pPr>
              <a:defRPr sz="385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200"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405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0" y="0"/>
            <a:ext cx="9143999" cy="1904999"/>
          </a:xfrm>
          <a:prstGeom prst="rect">
            <a:avLst/>
          </a:prstGeom>
        </p:spPr>
      </p:pic>
      <p:sp>
        <p:nvSpPr>
          <p:cNvPr id="18" name="bg object 18"/>
          <p:cNvSpPr/>
          <p:nvPr/>
        </p:nvSpPr>
        <p:spPr>
          <a:xfrm>
            <a:off x="10001250" y="0"/>
            <a:ext cx="2190750" cy="2381250"/>
          </a:xfrm>
          <a:custGeom>
            <a:avLst/>
            <a:gdLst/>
            <a:ahLst/>
            <a:cxnLst/>
            <a:rect l="l" t="t" r="r" b="b"/>
            <a:pathLst>
              <a:path w="2190750" h="2381250">
                <a:moveTo>
                  <a:pt x="1428749" y="2381249"/>
                </a:moveTo>
                <a:lnTo>
                  <a:pt x="1380630" y="2380454"/>
                </a:lnTo>
                <a:lnTo>
                  <a:pt x="1332908" y="2378086"/>
                </a:lnTo>
                <a:lnTo>
                  <a:pt x="1285610" y="2374169"/>
                </a:lnTo>
                <a:lnTo>
                  <a:pt x="1238760" y="2368728"/>
                </a:lnTo>
                <a:lnTo>
                  <a:pt x="1192383" y="2361789"/>
                </a:lnTo>
                <a:lnTo>
                  <a:pt x="1146505" y="2353376"/>
                </a:lnTo>
                <a:lnTo>
                  <a:pt x="1101150" y="2343515"/>
                </a:lnTo>
                <a:lnTo>
                  <a:pt x="1056344" y="2332231"/>
                </a:lnTo>
                <a:lnTo>
                  <a:pt x="1012111" y="2319547"/>
                </a:lnTo>
                <a:lnTo>
                  <a:pt x="968476" y="2305491"/>
                </a:lnTo>
                <a:lnTo>
                  <a:pt x="925465" y="2290086"/>
                </a:lnTo>
                <a:lnTo>
                  <a:pt x="883102" y="2273357"/>
                </a:lnTo>
                <a:lnTo>
                  <a:pt x="841413" y="2255330"/>
                </a:lnTo>
                <a:lnTo>
                  <a:pt x="800422" y="2236030"/>
                </a:lnTo>
                <a:lnTo>
                  <a:pt x="760154" y="2215481"/>
                </a:lnTo>
                <a:lnTo>
                  <a:pt x="720635" y="2193708"/>
                </a:lnTo>
                <a:lnTo>
                  <a:pt x="681889" y="2170737"/>
                </a:lnTo>
                <a:lnTo>
                  <a:pt x="643941" y="2146593"/>
                </a:lnTo>
                <a:lnTo>
                  <a:pt x="606817" y="2121300"/>
                </a:lnTo>
                <a:lnTo>
                  <a:pt x="570542" y="2094884"/>
                </a:lnTo>
                <a:lnTo>
                  <a:pt x="535139" y="2067369"/>
                </a:lnTo>
                <a:lnTo>
                  <a:pt x="500636" y="2038781"/>
                </a:lnTo>
                <a:lnTo>
                  <a:pt x="467055" y="2009144"/>
                </a:lnTo>
                <a:lnTo>
                  <a:pt x="434423" y="1978484"/>
                </a:lnTo>
                <a:lnTo>
                  <a:pt x="402765" y="1946826"/>
                </a:lnTo>
                <a:lnTo>
                  <a:pt x="372105" y="1914194"/>
                </a:lnTo>
                <a:lnTo>
                  <a:pt x="342468" y="1880613"/>
                </a:lnTo>
                <a:lnTo>
                  <a:pt x="313880" y="1846110"/>
                </a:lnTo>
                <a:lnTo>
                  <a:pt x="286365" y="1810707"/>
                </a:lnTo>
                <a:lnTo>
                  <a:pt x="259949" y="1774432"/>
                </a:lnTo>
                <a:lnTo>
                  <a:pt x="234656" y="1737308"/>
                </a:lnTo>
                <a:lnTo>
                  <a:pt x="210512" y="1699360"/>
                </a:lnTo>
                <a:lnTo>
                  <a:pt x="187541" y="1660614"/>
                </a:lnTo>
                <a:lnTo>
                  <a:pt x="165768" y="1621095"/>
                </a:lnTo>
                <a:lnTo>
                  <a:pt x="145219" y="1580828"/>
                </a:lnTo>
                <a:lnTo>
                  <a:pt x="125919" y="1539836"/>
                </a:lnTo>
                <a:lnTo>
                  <a:pt x="107892" y="1498147"/>
                </a:lnTo>
                <a:lnTo>
                  <a:pt x="91163" y="1455784"/>
                </a:lnTo>
                <a:lnTo>
                  <a:pt x="75758" y="1412773"/>
                </a:lnTo>
                <a:lnTo>
                  <a:pt x="61702" y="1369138"/>
                </a:lnTo>
                <a:lnTo>
                  <a:pt x="49018" y="1324905"/>
                </a:lnTo>
                <a:lnTo>
                  <a:pt x="37734" y="1280099"/>
                </a:lnTo>
                <a:lnTo>
                  <a:pt x="27873" y="1234744"/>
                </a:lnTo>
                <a:lnTo>
                  <a:pt x="19460" y="1188866"/>
                </a:lnTo>
                <a:lnTo>
                  <a:pt x="12521" y="1142489"/>
                </a:lnTo>
                <a:lnTo>
                  <a:pt x="7080" y="1095639"/>
                </a:lnTo>
                <a:lnTo>
                  <a:pt x="3163" y="1048341"/>
                </a:lnTo>
                <a:lnTo>
                  <a:pt x="795" y="1000619"/>
                </a:lnTo>
                <a:lnTo>
                  <a:pt x="0" y="952499"/>
                </a:lnTo>
                <a:lnTo>
                  <a:pt x="795" y="904380"/>
                </a:lnTo>
                <a:lnTo>
                  <a:pt x="3163" y="856658"/>
                </a:lnTo>
                <a:lnTo>
                  <a:pt x="7080" y="809360"/>
                </a:lnTo>
                <a:lnTo>
                  <a:pt x="12521" y="762510"/>
                </a:lnTo>
                <a:lnTo>
                  <a:pt x="19460" y="716133"/>
                </a:lnTo>
                <a:lnTo>
                  <a:pt x="27873" y="670255"/>
                </a:lnTo>
                <a:lnTo>
                  <a:pt x="37734" y="624900"/>
                </a:lnTo>
                <a:lnTo>
                  <a:pt x="49018" y="580094"/>
                </a:lnTo>
                <a:lnTo>
                  <a:pt x="61702" y="535861"/>
                </a:lnTo>
                <a:lnTo>
                  <a:pt x="75758" y="492226"/>
                </a:lnTo>
                <a:lnTo>
                  <a:pt x="91163" y="449215"/>
                </a:lnTo>
                <a:lnTo>
                  <a:pt x="107892" y="406852"/>
                </a:lnTo>
                <a:lnTo>
                  <a:pt x="125919" y="365163"/>
                </a:lnTo>
                <a:lnTo>
                  <a:pt x="145219" y="324171"/>
                </a:lnTo>
                <a:lnTo>
                  <a:pt x="165768" y="283904"/>
                </a:lnTo>
                <a:lnTo>
                  <a:pt x="187541" y="244384"/>
                </a:lnTo>
                <a:lnTo>
                  <a:pt x="210512" y="205639"/>
                </a:lnTo>
                <a:lnTo>
                  <a:pt x="234656" y="167691"/>
                </a:lnTo>
                <a:lnTo>
                  <a:pt x="259949" y="130567"/>
                </a:lnTo>
                <a:lnTo>
                  <a:pt x="286365" y="94291"/>
                </a:lnTo>
                <a:lnTo>
                  <a:pt x="313880" y="58889"/>
                </a:lnTo>
                <a:lnTo>
                  <a:pt x="342468" y="24385"/>
                </a:lnTo>
                <a:lnTo>
                  <a:pt x="363990" y="0"/>
                </a:lnTo>
                <a:lnTo>
                  <a:pt x="2190750" y="0"/>
                </a:lnTo>
                <a:lnTo>
                  <a:pt x="2190750" y="2161105"/>
                </a:lnTo>
                <a:lnTo>
                  <a:pt x="2175610" y="2170737"/>
                </a:lnTo>
                <a:lnTo>
                  <a:pt x="2136864" y="2193708"/>
                </a:lnTo>
                <a:lnTo>
                  <a:pt x="2097345" y="2215481"/>
                </a:lnTo>
                <a:lnTo>
                  <a:pt x="2057077" y="2236030"/>
                </a:lnTo>
                <a:lnTo>
                  <a:pt x="2016086" y="2255330"/>
                </a:lnTo>
                <a:lnTo>
                  <a:pt x="1974397" y="2273357"/>
                </a:lnTo>
                <a:lnTo>
                  <a:pt x="1932034" y="2290086"/>
                </a:lnTo>
                <a:lnTo>
                  <a:pt x="1889023" y="2305491"/>
                </a:lnTo>
                <a:lnTo>
                  <a:pt x="1845388" y="2319547"/>
                </a:lnTo>
                <a:lnTo>
                  <a:pt x="1801155" y="2332231"/>
                </a:lnTo>
                <a:lnTo>
                  <a:pt x="1756349" y="2343515"/>
                </a:lnTo>
                <a:lnTo>
                  <a:pt x="1710994" y="2353376"/>
                </a:lnTo>
                <a:lnTo>
                  <a:pt x="1665116" y="2361789"/>
                </a:lnTo>
                <a:lnTo>
                  <a:pt x="1618739" y="2368728"/>
                </a:lnTo>
                <a:lnTo>
                  <a:pt x="1571889" y="2374169"/>
                </a:lnTo>
                <a:lnTo>
                  <a:pt x="1524591" y="2378086"/>
                </a:lnTo>
                <a:lnTo>
                  <a:pt x="1476869" y="2380454"/>
                </a:lnTo>
                <a:lnTo>
                  <a:pt x="1428749" y="2381249"/>
                </a:lnTo>
                <a:close/>
              </a:path>
            </a:pathLst>
          </a:custGeom>
          <a:solidFill>
            <a:srgbClr val="3B82F6">
              <a:alpha val="4998"/>
            </a:srgbClr>
          </a:solidFill>
        </p:spPr>
        <p:txBody>
          <a:bodyPr wrap="square" lIns="0" tIns="0" rIns="0" bIns="0" rtlCol="0"/>
          <a:lstStyle/>
          <a:p>
            <a:endParaRPr/>
          </a:p>
        </p:txBody>
      </p:sp>
      <p:sp>
        <p:nvSpPr>
          <p:cNvPr id="19" name="bg object 19"/>
          <p:cNvSpPr/>
          <p:nvPr/>
        </p:nvSpPr>
        <p:spPr>
          <a:xfrm>
            <a:off x="0" y="3809999"/>
            <a:ext cx="2857500" cy="3048000"/>
          </a:xfrm>
          <a:custGeom>
            <a:avLst/>
            <a:gdLst/>
            <a:ahLst/>
            <a:cxnLst/>
            <a:rect l="l" t="t" r="r" b="b"/>
            <a:pathLst>
              <a:path w="2857500" h="3048000">
                <a:moveTo>
                  <a:pt x="2476473" y="3047999"/>
                </a:moveTo>
                <a:lnTo>
                  <a:pt x="0" y="3047999"/>
                </a:lnTo>
                <a:lnTo>
                  <a:pt x="0" y="255008"/>
                </a:lnTo>
                <a:lnTo>
                  <a:pt x="56949" y="223200"/>
                </a:lnTo>
                <a:lnTo>
                  <a:pt x="97276" y="202297"/>
                </a:lnTo>
                <a:lnTo>
                  <a:pt x="138156" y="182334"/>
                </a:lnTo>
                <a:lnTo>
                  <a:pt x="179576" y="163326"/>
                </a:lnTo>
                <a:lnTo>
                  <a:pt x="221523" y="145285"/>
                </a:lnTo>
                <a:lnTo>
                  <a:pt x="263980" y="128228"/>
                </a:lnTo>
                <a:lnTo>
                  <a:pt x="306935" y="112167"/>
                </a:lnTo>
                <a:lnTo>
                  <a:pt x="350372" y="97118"/>
                </a:lnTo>
                <a:lnTo>
                  <a:pt x="394278" y="83094"/>
                </a:lnTo>
                <a:lnTo>
                  <a:pt x="438638" y="70110"/>
                </a:lnTo>
                <a:lnTo>
                  <a:pt x="483439" y="58180"/>
                </a:lnTo>
                <a:lnTo>
                  <a:pt x="528665" y="47318"/>
                </a:lnTo>
                <a:lnTo>
                  <a:pt x="574302" y="37540"/>
                </a:lnTo>
                <a:lnTo>
                  <a:pt x="620337" y="28858"/>
                </a:lnTo>
                <a:lnTo>
                  <a:pt x="666754" y="21287"/>
                </a:lnTo>
                <a:lnTo>
                  <a:pt x="713540" y="14842"/>
                </a:lnTo>
                <a:lnTo>
                  <a:pt x="760681" y="9537"/>
                </a:lnTo>
                <a:lnTo>
                  <a:pt x="808161" y="5386"/>
                </a:lnTo>
                <a:lnTo>
                  <a:pt x="855967" y="2403"/>
                </a:lnTo>
                <a:lnTo>
                  <a:pt x="904085" y="603"/>
                </a:lnTo>
                <a:lnTo>
                  <a:pt x="952499" y="0"/>
                </a:lnTo>
                <a:lnTo>
                  <a:pt x="998101" y="603"/>
                </a:lnTo>
                <a:lnTo>
                  <a:pt x="1001334" y="603"/>
                </a:lnTo>
                <a:lnTo>
                  <a:pt x="1053239" y="2662"/>
                </a:lnTo>
                <a:lnTo>
                  <a:pt x="1103343" y="5976"/>
                </a:lnTo>
                <a:lnTo>
                  <a:pt x="1153238" y="10599"/>
                </a:lnTo>
                <a:lnTo>
                  <a:pt x="1202900" y="16520"/>
                </a:lnTo>
                <a:lnTo>
                  <a:pt x="1252306" y="23731"/>
                </a:lnTo>
                <a:lnTo>
                  <a:pt x="1301432" y="32220"/>
                </a:lnTo>
                <a:lnTo>
                  <a:pt x="1350254" y="41979"/>
                </a:lnTo>
                <a:lnTo>
                  <a:pt x="1398748" y="52998"/>
                </a:lnTo>
                <a:lnTo>
                  <a:pt x="1446891" y="65266"/>
                </a:lnTo>
                <a:lnTo>
                  <a:pt x="1494660" y="78774"/>
                </a:lnTo>
                <a:lnTo>
                  <a:pt x="1542030" y="93512"/>
                </a:lnTo>
                <a:lnTo>
                  <a:pt x="1588977" y="109470"/>
                </a:lnTo>
                <a:lnTo>
                  <a:pt x="1635479" y="126639"/>
                </a:lnTo>
                <a:lnTo>
                  <a:pt x="1681511" y="145009"/>
                </a:lnTo>
                <a:lnTo>
                  <a:pt x="1727050" y="164569"/>
                </a:lnTo>
                <a:lnTo>
                  <a:pt x="1772072" y="185311"/>
                </a:lnTo>
                <a:lnTo>
                  <a:pt x="1816554" y="207224"/>
                </a:lnTo>
                <a:lnTo>
                  <a:pt x="1860471" y="230298"/>
                </a:lnTo>
                <a:lnTo>
                  <a:pt x="1903800" y="254524"/>
                </a:lnTo>
                <a:lnTo>
                  <a:pt x="1946517" y="279891"/>
                </a:lnTo>
                <a:lnTo>
                  <a:pt x="1988599" y="306391"/>
                </a:lnTo>
                <a:lnTo>
                  <a:pt x="2030022" y="334012"/>
                </a:lnTo>
                <a:lnTo>
                  <a:pt x="2070762" y="362747"/>
                </a:lnTo>
                <a:lnTo>
                  <a:pt x="2110796" y="392583"/>
                </a:lnTo>
                <a:lnTo>
                  <a:pt x="2150099" y="423513"/>
                </a:lnTo>
                <a:lnTo>
                  <a:pt x="2188649" y="455525"/>
                </a:lnTo>
                <a:lnTo>
                  <a:pt x="2226421" y="488610"/>
                </a:lnTo>
                <a:lnTo>
                  <a:pt x="2263392" y="522759"/>
                </a:lnTo>
                <a:lnTo>
                  <a:pt x="2299538" y="557961"/>
                </a:lnTo>
                <a:lnTo>
                  <a:pt x="2334740" y="594107"/>
                </a:lnTo>
                <a:lnTo>
                  <a:pt x="2368889" y="631078"/>
                </a:lnTo>
                <a:lnTo>
                  <a:pt x="2401974" y="668850"/>
                </a:lnTo>
                <a:lnTo>
                  <a:pt x="2433987" y="707400"/>
                </a:lnTo>
                <a:lnTo>
                  <a:pt x="2464916" y="746703"/>
                </a:lnTo>
                <a:lnTo>
                  <a:pt x="2494753" y="786737"/>
                </a:lnTo>
                <a:lnTo>
                  <a:pt x="2523487" y="827477"/>
                </a:lnTo>
                <a:lnTo>
                  <a:pt x="2551108" y="868900"/>
                </a:lnTo>
                <a:lnTo>
                  <a:pt x="2577608" y="910982"/>
                </a:lnTo>
                <a:lnTo>
                  <a:pt x="2602975" y="953699"/>
                </a:lnTo>
                <a:lnTo>
                  <a:pt x="2627201" y="997028"/>
                </a:lnTo>
                <a:lnTo>
                  <a:pt x="2650275" y="1040945"/>
                </a:lnTo>
                <a:lnTo>
                  <a:pt x="2672188" y="1085426"/>
                </a:lnTo>
                <a:lnTo>
                  <a:pt x="2692930" y="1130449"/>
                </a:lnTo>
                <a:lnTo>
                  <a:pt x="2712490" y="1175987"/>
                </a:lnTo>
                <a:lnTo>
                  <a:pt x="2730860" y="1222020"/>
                </a:lnTo>
                <a:lnTo>
                  <a:pt x="2748029" y="1268522"/>
                </a:lnTo>
                <a:lnTo>
                  <a:pt x="2763987" y="1315469"/>
                </a:lnTo>
                <a:lnTo>
                  <a:pt x="2778725" y="1362839"/>
                </a:lnTo>
                <a:lnTo>
                  <a:pt x="2792233" y="1410608"/>
                </a:lnTo>
                <a:lnTo>
                  <a:pt x="2804501" y="1458751"/>
                </a:lnTo>
                <a:lnTo>
                  <a:pt x="2815520" y="1507245"/>
                </a:lnTo>
                <a:lnTo>
                  <a:pt x="2825279" y="1556067"/>
                </a:lnTo>
                <a:lnTo>
                  <a:pt x="2833768" y="1605193"/>
                </a:lnTo>
                <a:lnTo>
                  <a:pt x="2840978" y="1654599"/>
                </a:lnTo>
                <a:lnTo>
                  <a:pt x="2846900" y="1704261"/>
                </a:lnTo>
                <a:lnTo>
                  <a:pt x="2851522" y="1754156"/>
                </a:lnTo>
                <a:lnTo>
                  <a:pt x="2854836" y="1804259"/>
                </a:lnTo>
                <a:lnTo>
                  <a:pt x="2856832" y="1854549"/>
                </a:lnTo>
                <a:lnTo>
                  <a:pt x="2857499" y="1904999"/>
                </a:lnTo>
                <a:lnTo>
                  <a:pt x="2856896" y="1953414"/>
                </a:lnTo>
                <a:lnTo>
                  <a:pt x="2855096" y="2001532"/>
                </a:lnTo>
                <a:lnTo>
                  <a:pt x="2852113" y="2049338"/>
                </a:lnTo>
                <a:lnTo>
                  <a:pt x="2847962" y="2096818"/>
                </a:lnTo>
                <a:lnTo>
                  <a:pt x="2842657" y="2143959"/>
                </a:lnTo>
                <a:lnTo>
                  <a:pt x="2836212" y="2190745"/>
                </a:lnTo>
                <a:lnTo>
                  <a:pt x="2828641" y="2237162"/>
                </a:lnTo>
                <a:lnTo>
                  <a:pt x="2819959" y="2283197"/>
                </a:lnTo>
                <a:lnTo>
                  <a:pt x="2810180" y="2328834"/>
                </a:lnTo>
                <a:lnTo>
                  <a:pt x="2799319" y="2374060"/>
                </a:lnTo>
                <a:lnTo>
                  <a:pt x="2787389" y="2418860"/>
                </a:lnTo>
                <a:lnTo>
                  <a:pt x="2774405" y="2463221"/>
                </a:lnTo>
                <a:lnTo>
                  <a:pt x="2760381" y="2507127"/>
                </a:lnTo>
                <a:lnTo>
                  <a:pt x="2745332" y="2550564"/>
                </a:lnTo>
                <a:lnTo>
                  <a:pt x="2729271" y="2593519"/>
                </a:lnTo>
                <a:lnTo>
                  <a:pt x="2712214" y="2635976"/>
                </a:lnTo>
                <a:lnTo>
                  <a:pt x="2694173" y="2677923"/>
                </a:lnTo>
                <a:lnTo>
                  <a:pt x="2675165" y="2719343"/>
                </a:lnTo>
                <a:lnTo>
                  <a:pt x="2655202" y="2760223"/>
                </a:lnTo>
                <a:lnTo>
                  <a:pt x="2634299" y="2800550"/>
                </a:lnTo>
                <a:lnTo>
                  <a:pt x="2612471" y="2840307"/>
                </a:lnTo>
                <a:lnTo>
                  <a:pt x="2589731" y="2879482"/>
                </a:lnTo>
                <a:lnTo>
                  <a:pt x="2566094" y="2918060"/>
                </a:lnTo>
                <a:lnTo>
                  <a:pt x="2541575" y="2956026"/>
                </a:lnTo>
                <a:lnTo>
                  <a:pt x="2516187" y="2993367"/>
                </a:lnTo>
                <a:lnTo>
                  <a:pt x="2489945" y="3030068"/>
                </a:lnTo>
                <a:lnTo>
                  <a:pt x="2476473" y="3047999"/>
                </a:lnTo>
                <a:close/>
              </a:path>
            </a:pathLst>
          </a:custGeom>
          <a:solidFill>
            <a:srgbClr val="1E398A">
              <a:alpha val="2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6762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10001250" y="0"/>
            <a:ext cx="2190750" cy="2381250"/>
          </a:xfrm>
          <a:custGeom>
            <a:avLst/>
            <a:gdLst/>
            <a:ahLst/>
            <a:cxnLst/>
            <a:rect l="l" t="t" r="r" b="b"/>
            <a:pathLst>
              <a:path w="2190750" h="2381250">
                <a:moveTo>
                  <a:pt x="1428749" y="2381249"/>
                </a:moveTo>
                <a:lnTo>
                  <a:pt x="1380630" y="2380454"/>
                </a:lnTo>
                <a:lnTo>
                  <a:pt x="1332908" y="2378086"/>
                </a:lnTo>
                <a:lnTo>
                  <a:pt x="1285610" y="2374169"/>
                </a:lnTo>
                <a:lnTo>
                  <a:pt x="1238760" y="2368728"/>
                </a:lnTo>
                <a:lnTo>
                  <a:pt x="1192383" y="2361789"/>
                </a:lnTo>
                <a:lnTo>
                  <a:pt x="1146505" y="2353376"/>
                </a:lnTo>
                <a:lnTo>
                  <a:pt x="1101150" y="2343515"/>
                </a:lnTo>
                <a:lnTo>
                  <a:pt x="1056344" y="2332231"/>
                </a:lnTo>
                <a:lnTo>
                  <a:pt x="1012111" y="2319547"/>
                </a:lnTo>
                <a:lnTo>
                  <a:pt x="968476" y="2305491"/>
                </a:lnTo>
                <a:lnTo>
                  <a:pt x="925465" y="2290086"/>
                </a:lnTo>
                <a:lnTo>
                  <a:pt x="883102" y="2273357"/>
                </a:lnTo>
                <a:lnTo>
                  <a:pt x="841413" y="2255330"/>
                </a:lnTo>
                <a:lnTo>
                  <a:pt x="800422" y="2236030"/>
                </a:lnTo>
                <a:lnTo>
                  <a:pt x="760154" y="2215481"/>
                </a:lnTo>
                <a:lnTo>
                  <a:pt x="720635" y="2193708"/>
                </a:lnTo>
                <a:lnTo>
                  <a:pt x="681889" y="2170737"/>
                </a:lnTo>
                <a:lnTo>
                  <a:pt x="643941" y="2146593"/>
                </a:lnTo>
                <a:lnTo>
                  <a:pt x="606817" y="2121300"/>
                </a:lnTo>
                <a:lnTo>
                  <a:pt x="570542" y="2094884"/>
                </a:lnTo>
                <a:lnTo>
                  <a:pt x="535139" y="2067369"/>
                </a:lnTo>
                <a:lnTo>
                  <a:pt x="500636" y="2038781"/>
                </a:lnTo>
                <a:lnTo>
                  <a:pt x="467055" y="2009144"/>
                </a:lnTo>
                <a:lnTo>
                  <a:pt x="434423" y="1978484"/>
                </a:lnTo>
                <a:lnTo>
                  <a:pt x="402765" y="1946826"/>
                </a:lnTo>
                <a:lnTo>
                  <a:pt x="372105" y="1914194"/>
                </a:lnTo>
                <a:lnTo>
                  <a:pt x="342468" y="1880613"/>
                </a:lnTo>
                <a:lnTo>
                  <a:pt x="313880" y="1846110"/>
                </a:lnTo>
                <a:lnTo>
                  <a:pt x="286365" y="1810707"/>
                </a:lnTo>
                <a:lnTo>
                  <a:pt x="259949" y="1774432"/>
                </a:lnTo>
                <a:lnTo>
                  <a:pt x="234656" y="1737308"/>
                </a:lnTo>
                <a:lnTo>
                  <a:pt x="210512" y="1699360"/>
                </a:lnTo>
                <a:lnTo>
                  <a:pt x="187541" y="1660614"/>
                </a:lnTo>
                <a:lnTo>
                  <a:pt x="165768" y="1621095"/>
                </a:lnTo>
                <a:lnTo>
                  <a:pt x="145219" y="1580828"/>
                </a:lnTo>
                <a:lnTo>
                  <a:pt x="125919" y="1539836"/>
                </a:lnTo>
                <a:lnTo>
                  <a:pt x="107892" y="1498147"/>
                </a:lnTo>
                <a:lnTo>
                  <a:pt x="91163" y="1455784"/>
                </a:lnTo>
                <a:lnTo>
                  <a:pt x="75758" y="1412773"/>
                </a:lnTo>
                <a:lnTo>
                  <a:pt x="61702" y="1369138"/>
                </a:lnTo>
                <a:lnTo>
                  <a:pt x="49018" y="1324905"/>
                </a:lnTo>
                <a:lnTo>
                  <a:pt x="37734" y="1280099"/>
                </a:lnTo>
                <a:lnTo>
                  <a:pt x="27873" y="1234744"/>
                </a:lnTo>
                <a:lnTo>
                  <a:pt x="19460" y="1188866"/>
                </a:lnTo>
                <a:lnTo>
                  <a:pt x="12521" y="1142489"/>
                </a:lnTo>
                <a:lnTo>
                  <a:pt x="7080" y="1095639"/>
                </a:lnTo>
                <a:lnTo>
                  <a:pt x="3163" y="1048341"/>
                </a:lnTo>
                <a:lnTo>
                  <a:pt x="795" y="1000619"/>
                </a:lnTo>
                <a:lnTo>
                  <a:pt x="0" y="952499"/>
                </a:lnTo>
                <a:lnTo>
                  <a:pt x="795" y="904380"/>
                </a:lnTo>
                <a:lnTo>
                  <a:pt x="3163" y="856658"/>
                </a:lnTo>
                <a:lnTo>
                  <a:pt x="7080" y="809360"/>
                </a:lnTo>
                <a:lnTo>
                  <a:pt x="12521" y="762510"/>
                </a:lnTo>
                <a:lnTo>
                  <a:pt x="19460" y="716133"/>
                </a:lnTo>
                <a:lnTo>
                  <a:pt x="27873" y="670255"/>
                </a:lnTo>
                <a:lnTo>
                  <a:pt x="37734" y="624900"/>
                </a:lnTo>
                <a:lnTo>
                  <a:pt x="49018" y="580094"/>
                </a:lnTo>
                <a:lnTo>
                  <a:pt x="61702" y="535861"/>
                </a:lnTo>
                <a:lnTo>
                  <a:pt x="75758" y="492226"/>
                </a:lnTo>
                <a:lnTo>
                  <a:pt x="91163" y="449215"/>
                </a:lnTo>
                <a:lnTo>
                  <a:pt x="107892" y="406852"/>
                </a:lnTo>
                <a:lnTo>
                  <a:pt x="125919" y="365163"/>
                </a:lnTo>
                <a:lnTo>
                  <a:pt x="145219" y="324171"/>
                </a:lnTo>
                <a:lnTo>
                  <a:pt x="165768" y="283904"/>
                </a:lnTo>
                <a:lnTo>
                  <a:pt x="187541" y="244384"/>
                </a:lnTo>
                <a:lnTo>
                  <a:pt x="210512" y="205639"/>
                </a:lnTo>
                <a:lnTo>
                  <a:pt x="234656" y="167691"/>
                </a:lnTo>
                <a:lnTo>
                  <a:pt x="259949" y="130567"/>
                </a:lnTo>
                <a:lnTo>
                  <a:pt x="286365" y="94291"/>
                </a:lnTo>
                <a:lnTo>
                  <a:pt x="313880" y="58889"/>
                </a:lnTo>
                <a:lnTo>
                  <a:pt x="342468" y="24385"/>
                </a:lnTo>
                <a:lnTo>
                  <a:pt x="363990" y="0"/>
                </a:lnTo>
                <a:lnTo>
                  <a:pt x="2190750" y="0"/>
                </a:lnTo>
                <a:lnTo>
                  <a:pt x="2190750" y="2161105"/>
                </a:lnTo>
                <a:lnTo>
                  <a:pt x="2175610" y="2170737"/>
                </a:lnTo>
                <a:lnTo>
                  <a:pt x="2136864" y="2193708"/>
                </a:lnTo>
                <a:lnTo>
                  <a:pt x="2097345" y="2215481"/>
                </a:lnTo>
                <a:lnTo>
                  <a:pt x="2057077" y="2236030"/>
                </a:lnTo>
                <a:lnTo>
                  <a:pt x="2016086" y="2255330"/>
                </a:lnTo>
                <a:lnTo>
                  <a:pt x="1974397" y="2273357"/>
                </a:lnTo>
                <a:lnTo>
                  <a:pt x="1932034" y="2290086"/>
                </a:lnTo>
                <a:lnTo>
                  <a:pt x="1889023" y="2305491"/>
                </a:lnTo>
                <a:lnTo>
                  <a:pt x="1845388" y="2319547"/>
                </a:lnTo>
                <a:lnTo>
                  <a:pt x="1801155" y="2332231"/>
                </a:lnTo>
                <a:lnTo>
                  <a:pt x="1756349" y="2343515"/>
                </a:lnTo>
                <a:lnTo>
                  <a:pt x="1710994" y="2353376"/>
                </a:lnTo>
                <a:lnTo>
                  <a:pt x="1665116" y="2361789"/>
                </a:lnTo>
                <a:lnTo>
                  <a:pt x="1618739" y="2368728"/>
                </a:lnTo>
                <a:lnTo>
                  <a:pt x="1571889" y="2374169"/>
                </a:lnTo>
                <a:lnTo>
                  <a:pt x="1524591" y="2378086"/>
                </a:lnTo>
                <a:lnTo>
                  <a:pt x="1476869" y="2380454"/>
                </a:lnTo>
                <a:lnTo>
                  <a:pt x="1428749" y="2381249"/>
                </a:lnTo>
                <a:close/>
              </a:path>
            </a:pathLst>
          </a:custGeom>
          <a:solidFill>
            <a:srgbClr val="3B82F6">
              <a:alpha val="4998"/>
            </a:srgbClr>
          </a:solidFill>
        </p:spPr>
        <p:txBody>
          <a:bodyPr wrap="square" lIns="0" tIns="0" rIns="0" bIns="0" rtlCol="0"/>
          <a:lstStyle/>
          <a:p>
            <a:endParaRPr/>
          </a:p>
        </p:txBody>
      </p:sp>
      <p:sp>
        <p:nvSpPr>
          <p:cNvPr id="18" name="bg object 18"/>
          <p:cNvSpPr/>
          <p:nvPr/>
        </p:nvSpPr>
        <p:spPr>
          <a:xfrm>
            <a:off x="0" y="3809999"/>
            <a:ext cx="2857500" cy="3048000"/>
          </a:xfrm>
          <a:custGeom>
            <a:avLst/>
            <a:gdLst/>
            <a:ahLst/>
            <a:cxnLst/>
            <a:rect l="l" t="t" r="r" b="b"/>
            <a:pathLst>
              <a:path w="2857500" h="3048000">
                <a:moveTo>
                  <a:pt x="2476473" y="3047999"/>
                </a:moveTo>
                <a:lnTo>
                  <a:pt x="0" y="3047999"/>
                </a:lnTo>
                <a:lnTo>
                  <a:pt x="0" y="255008"/>
                </a:lnTo>
                <a:lnTo>
                  <a:pt x="56949" y="223200"/>
                </a:lnTo>
                <a:lnTo>
                  <a:pt x="97276" y="202297"/>
                </a:lnTo>
                <a:lnTo>
                  <a:pt x="138156" y="182334"/>
                </a:lnTo>
                <a:lnTo>
                  <a:pt x="179576" y="163326"/>
                </a:lnTo>
                <a:lnTo>
                  <a:pt x="221523" y="145285"/>
                </a:lnTo>
                <a:lnTo>
                  <a:pt x="263980" y="128228"/>
                </a:lnTo>
                <a:lnTo>
                  <a:pt x="306935" y="112167"/>
                </a:lnTo>
                <a:lnTo>
                  <a:pt x="350372" y="97118"/>
                </a:lnTo>
                <a:lnTo>
                  <a:pt x="394278" y="83094"/>
                </a:lnTo>
                <a:lnTo>
                  <a:pt x="438638" y="70110"/>
                </a:lnTo>
                <a:lnTo>
                  <a:pt x="483439" y="58180"/>
                </a:lnTo>
                <a:lnTo>
                  <a:pt x="528665" y="47318"/>
                </a:lnTo>
                <a:lnTo>
                  <a:pt x="574302" y="37540"/>
                </a:lnTo>
                <a:lnTo>
                  <a:pt x="620337" y="28858"/>
                </a:lnTo>
                <a:lnTo>
                  <a:pt x="666754" y="21287"/>
                </a:lnTo>
                <a:lnTo>
                  <a:pt x="713540" y="14842"/>
                </a:lnTo>
                <a:lnTo>
                  <a:pt x="760681" y="9537"/>
                </a:lnTo>
                <a:lnTo>
                  <a:pt x="808161" y="5386"/>
                </a:lnTo>
                <a:lnTo>
                  <a:pt x="855967" y="2403"/>
                </a:lnTo>
                <a:lnTo>
                  <a:pt x="904085" y="603"/>
                </a:lnTo>
                <a:lnTo>
                  <a:pt x="952499" y="0"/>
                </a:lnTo>
                <a:lnTo>
                  <a:pt x="998101" y="603"/>
                </a:lnTo>
                <a:lnTo>
                  <a:pt x="1001334" y="603"/>
                </a:lnTo>
                <a:lnTo>
                  <a:pt x="1053239" y="2662"/>
                </a:lnTo>
                <a:lnTo>
                  <a:pt x="1103343" y="5976"/>
                </a:lnTo>
                <a:lnTo>
                  <a:pt x="1153238" y="10599"/>
                </a:lnTo>
                <a:lnTo>
                  <a:pt x="1202900" y="16520"/>
                </a:lnTo>
                <a:lnTo>
                  <a:pt x="1252306" y="23731"/>
                </a:lnTo>
                <a:lnTo>
                  <a:pt x="1301432" y="32220"/>
                </a:lnTo>
                <a:lnTo>
                  <a:pt x="1350254" y="41979"/>
                </a:lnTo>
                <a:lnTo>
                  <a:pt x="1398748" y="52998"/>
                </a:lnTo>
                <a:lnTo>
                  <a:pt x="1446891" y="65266"/>
                </a:lnTo>
                <a:lnTo>
                  <a:pt x="1494660" y="78774"/>
                </a:lnTo>
                <a:lnTo>
                  <a:pt x="1542030" y="93512"/>
                </a:lnTo>
                <a:lnTo>
                  <a:pt x="1588977" y="109470"/>
                </a:lnTo>
                <a:lnTo>
                  <a:pt x="1635479" y="126639"/>
                </a:lnTo>
                <a:lnTo>
                  <a:pt x="1681511" y="145009"/>
                </a:lnTo>
                <a:lnTo>
                  <a:pt x="1727050" y="164569"/>
                </a:lnTo>
                <a:lnTo>
                  <a:pt x="1772072" y="185311"/>
                </a:lnTo>
                <a:lnTo>
                  <a:pt x="1816554" y="207224"/>
                </a:lnTo>
                <a:lnTo>
                  <a:pt x="1860471" y="230298"/>
                </a:lnTo>
                <a:lnTo>
                  <a:pt x="1903800" y="254524"/>
                </a:lnTo>
                <a:lnTo>
                  <a:pt x="1946517" y="279891"/>
                </a:lnTo>
                <a:lnTo>
                  <a:pt x="1988599" y="306391"/>
                </a:lnTo>
                <a:lnTo>
                  <a:pt x="2030022" y="334012"/>
                </a:lnTo>
                <a:lnTo>
                  <a:pt x="2070762" y="362747"/>
                </a:lnTo>
                <a:lnTo>
                  <a:pt x="2110796" y="392583"/>
                </a:lnTo>
                <a:lnTo>
                  <a:pt x="2150099" y="423513"/>
                </a:lnTo>
                <a:lnTo>
                  <a:pt x="2188649" y="455525"/>
                </a:lnTo>
                <a:lnTo>
                  <a:pt x="2226421" y="488610"/>
                </a:lnTo>
                <a:lnTo>
                  <a:pt x="2263392" y="522759"/>
                </a:lnTo>
                <a:lnTo>
                  <a:pt x="2299538" y="557961"/>
                </a:lnTo>
                <a:lnTo>
                  <a:pt x="2334740" y="594107"/>
                </a:lnTo>
                <a:lnTo>
                  <a:pt x="2368889" y="631078"/>
                </a:lnTo>
                <a:lnTo>
                  <a:pt x="2401974" y="668850"/>
                </a:lnTo>
                <a:lnTo>
                  <a:pt x="2433987" y="707400"/>
                </a:lnTo>
                <a:lnTo>
                  <a:pt x="2464916" y="746703"/>
                </a:lnTo>
                <a:lnTo>
                  <a:pt x="2494753" y="786737"/>
                </a:lnTo>
                <a:lnTo>
                  <a:pt x="2523487" y="827477"/>
                </a:lnTo>
                <a:lnTo>
                  <a:pt x="2551108" y="868900"/>
                </a:lnTo>
                <a:lnTo>
                  <a:pt x="2577608" y="910982"/>
                </a:lnTo>
                <a:lnTo>
                  <a:pt x="2602975" y="953699"/>
                </a:lnTo>
                <a:lnTo>
                  <a:pt x="2627201" y="997028"/>
                </a:lnTo>
                <a:lnTo>
                  <a:pt x="2650275" y="1040945"/>
                </a:lnTo>
                <a:lnTo>
                  <a:pt x="2672188" y="1085426"/>
                </a:lnTo>
                <a:lnTo>
                  <a:pt x="2692930" y="1130449"/>
                </a:lnTo>
                <a:lnTo>
                  <a:pt x="2712490" y="1175987"/>
                </a:lnTo>
                <a:lnTo>
                  <a:pt x="2730860" y="1222020"/>
                </a:lnTo>
                <a:lnTo>
                  <a:pt x="2748029" y="1268522"/>
                </a:lnTo>
                <a:lnTo>
                  <a:pt x="2763987" y="1315469"/>
                </a:lnTo>
                <a:lnTo>
                  <a:pt x="2778725" y="1362839"/>
                </a:lnTo>
                <a:lnTo>
                  <a:pt x="2792233" y="1410608"/>
                </a:lnTo>
                <a:lnTo>
                  <a:pt x="2804501" y="1458751"/>
                </a:lnTo>
                <a:lnTo>
                  <a:pt x="2815520" y="1507245"/>
                </a:lnTo>
                <a:lnTo>
                  <a:pt x="2825279" y="1556067"/>
                </a:lnTo>
                <a:lnTo>
                  <a:pt x="2833768" y="1605193"/>
                </a:lnTo>
                <a:lnTo>
                  <a:pt x="2840978" y="1654599"/>
                </a:lnTo>
                <a:lnTo>
                  <a:pt x="2846900" y="1704261"/>
                </a:lnTo>
                <a:lnTo>
                  <a:pt x="2851522" y="1754156"/>
                </a:lnTo>
                <a:lnTo>
                  <a:pt x="2854836" y="1804259"/>
                </a:lnTo>
                <a:lnTo>
                  <a:pt x="2856832" y="1854549"/>
                </a:lnTo>
                <a:lnTo>
                  <a:pt x="2857499" y="1904999"/>
                </a:lnTo>
                <a:lnTo>
                  <a:pt x="2856896" y="1953414"/>
                </a:lnTo>
                <a:lnTo>
                  <a:pt x="2855096" y="2001532"/>
                </a:lnTo>
                <a:lnTo>
                  <a:pt x="2852113" y="2049338"/>
                </a:lnTo>
                <a:lnTo>
                  <a:pt x="2847962" y="2096818"/>
                </a:lnTo>
                <a:lnTo>
                  <a:pt x="2842657" y="2143959"/>
                </a:lnTo>
                <a:lnTo>
                  <a:pt x="2836212" y="2190745"/>
                </a:lnTo>
                <a:lnTo>
                  <a:pt x="2828641" y="2237162"/>
                </a:lnTo>
                <a:lnTo>
                  <a:pt x="2819959" y="2283197"/>
                </a:lnTo>
                <a:lnTo>
                  <a:pt x="2810180" y="2328834"/>
                </a:lnTo>
                <a:lnTo>
                  <a:pt x="2799319" y="2374060"/>
                </a:lnTo>
                <a:lnTo>
                  <a:pt x="2787389" y="2418860"/>
                </a:lnTo>
                <a:lnTo>
                  <a:pt x="2774405" y="2463221"/>
                </a:lnTo>
                <a:lnTo>
                  <a:pt x="2760381" y="2507127"/>
                </a:lnTo>
                <a:lnTo>
                  <a:pt x="2745332" y="2550564"/>
                </a:lnTo>
                <a:lnTo>
                  <a:pt x="2729271" y="2593519"/>
                </a:lnTo>
                <a:lnTo>
                  <a:pt x="2712214" y="2635976"/>
                </a:lnTo>
                <a:lnTo>
                  <a:pt x="2694173" y="2677923"/>
                </a:lnTo>
                <a:lnTo>
                  <a:pt x="2675165" y="2719343"/>
                </a:lnTo>
                <a:lnTo>
                  <a:pt x="2655202" y="2760223"/>
                </a:lnTo>
                <a:lnTo>
                  <a:pt x="2634299" y="2800550"/>
                </a:lnTo>
                <a:lnTo>
                  <a:pt x="2612471" y="2840307"/>
                </a:lnTo>
                <a:lnTo>
                  <a:pt x="2589731" y="2879482"/>
                </a:lnTo>
                <a:lnTo>
                  <a:pt x="2566094" y="2918060"/>
                </a:lnTo>
                <a:lnTo>
                  <a:pt x="2541575" y="2956026"/>
                </a:lnTo>
                <a:lnTo>
                  <a:pt x="2516187" y="2993367"/>
                </a:lnTo>
                <a:lnTo>
                  <a:pt x="2489945" y="3030068"/>
                </a:lnTo>
                <a:lnTo>
                  <a:pt x="2476473" y="3047999"/>
                </a:lnTo>
                <a:close/>
              </a:path>
            </a:pathLst>
          </a:custGeom>
          <a:solidFill>
            <a:srgbClr val="1E398A">
              <a:alpha val="2999"/>
            </a:srgbClr>
          </a:solidFill>
        </p:spPr>
        <p:txBody>
          <a:bodyPr wrap="square" lIns="0" tIns="0" rIns="0" bIns="0" rtlCol="0"/>
          <a:lstStyle/>
          <a:p>
            <a:endParaRPr/>
          </a:p>
        </p:txBody>
      </p:sp>
      <p:sp>
        <p:nvSpPr>
          <p:cNvPr id="19" name="bg object 19"/>
          <p:cNvSpPr/>
          <p:nvPr/>
        </p:nvSpPr>
        <p:spPr>
          <a:xfrm>
            <a:off x="762000" y="2095500"/>
            <a:ext cx="5048885" cy="1809750"/>
          </a:xfrm>
          <a:custGeom>
            <a:avLst/>
            <a:gdLst/>
            <a:ahLst/>
            <a:cxnLst/>
            <a:rect l="l" t="t" r="r" b="b"/>
            <a:pathLst>
              <a:path w="5048885" h="1809750">
                <a:moveTo>
                  <a:pt x="4857921" y="1809599"/>
                </a:moveTo>
                <a:lnTo>
                  <a:pt x="190478" y="1809599"/>
                </a:lnTo>
                <a:lnTo>
                  <a:pt x="146803" y="1804569"/>
                </a:lnTo>
                <a:lnTo>
                  <a:pt x="106710" y="1790239"/>
                </a:lnTo>
                <a:lnTo>
                  <a:pt x="71343" y="1767754"/>
                </a:lnTo>
                <a:lnTo>
                  <a:pt x="41846" y="1738256"/>
                </a:lnTo>
                <a:lnTo>
                  <a:pt x="19360" y="1702889"/>
                </a:lnTo>
                <a:lnTo>
                  <a:pt x="5030" y="1662796"/>
                </a:lnTo>
                <a:lnTo>
                  <a:pt x="0" y="1619121"/>
                </a:lnTo>
                <a:lnTo>
                  <a:pt x="0" y="190478"/>
                </a:lnTo>
                <a:lnTo>
                  <a:pt x="5030" y="146803"/>
                </a:lnTo>
                <a:lnTo>
                  <a:pt x="19360" y="106710"/>
                </a:lnTo>
                <a:lnTo>
                  <a:pt x="41846" y="71343"/>
                </a:lnTo>
                <a:lnTo>
                  <a:pt x="71343" y="41845"/>
                </a:lnTo>
                <a:lnTo>
                  <a:pt x="106710" y="19360"/>
                </a:lnTo>
                <a:lnTo>
                  <a:pt x="146803" y="5030"/>
                </a:lnTo>
                <a:lnTo>
                  <a:pt x="190478" y="0"/>
                </a:lnTo>
                <a:lnTo>
                  <a:pt x="4857921" y="0"/>
                </a:lnTo>
                <a:lnTo>
                  <a:pt x="4930814" y="14499"/>
                </a:lnTo>
                <a:lnTo>
                  <a:pt x="4992609" y="55789"/>
                </a:lnTo>
                <a:lnTo>
                  <a:pt x="5033900" y="117585"/>
                </a:lnTo>
                <a:lnTo>
                  <a:pt x="5048399" y="190478"/>
                </a:lnTo>
                <a:lnTo>
                  <a:pt x="5048399" y="1619121"/>
                </a:lnTo>
                <a:lnTo>
                  <a:pt x="5043369" y="1662796"/>
                </a:lnTo>
                <a:lnTo>
                  <a:pt x="5029039" y="1702889"/>
                </a:lnTo>
                <a:lnTo>
                  <a:pt x="5006554" y="1738256"/>
                </a:lnTo>
                <a:lnTo>
                  <a:pt x="4977056" y="1767754"/>
                </a:lnTo>
                <a:lnTo>
                  <a:pt x="4941689" y="1790239"/>
                </a:lnTo>
                <a:lnTo>
                  <a:pt x="4901596" y="1804569"/>
                </a:lnTo>
                <a:lnTo>
                  <a:pt x="4857921" y="1809599"/>
                </a:lnTo>
                <a:close/>
              </a:path>
            </a:pathLst>
          </a:custGeom>
          <a:solidFill>
            <a:srgbClr val="FFFFFF"/>
          </a:solidFill>
        </p:spPr>
        <p:txBody>
          <a:bodyPr wrap="square" lIns="0" tIns="0" rIns="0" bIns="0" rtlCol="0"/>
          <a:lstStyle/>
          <a:p>
            <a:endParaRPr/>
          </a:p>
        </p:txBody>
      </p:sp>
      <p:sp>
        <p:nvSpPr>
          <p:cNvPr id="20" name="bg object 20"/>
          <p:cNvSpPr/>
          <p:nvPr/>
        </p:nvSpPr>
        <p:spPr>
          <a:xfrm>
            <a:off x="762000" y="2095500"/>
            <a:ext cx="5048885" cy="1809750"/>
          </a:xfrm>
          <a:custGeom>
            <a:avLst/>
            <a:gdLst/>
            <a:ahLst/>
            <a:cxnLst/>
            <a:rect l="l" t="t" r="r" b="b"/>
            <a:pathLst>
              <a:path w="5048885" h="1809750">
                <a:moveTo>
                  <a:pt x="0" y="190478"/>
                </a:moveTo>
                <a:lnTo>
                  <a:pt x="5030" y="146803"/>
                </a:lnTo>
                <a:lnTo>
                  <a:pt x="19360" y="106710"/>
                </a:lnTo>
                <a:lnTo>
                  <a:pt x="41846" y="71343"/>
                </a:lnTo>
                <a:lnTo>
                  <a:pt x="71343" y="41845"/>
                </a:lnTo>
                <a:lnTo>
                  <a:pt x="106710" y="19360"/>
                </a:lnTo>
                <a:lnTo>
                  <a:pt x="146803" y="5030"/>
                </a:lnTo>
                <a:lnTo>
                  <a:pt x="190478" y="0"/>
                </a:lnTo>
                <a:lnTo>
                  <a:pt x="4857921" y="0"/>
                </a:lnTo>
                <a:lnTo>
                  <a:pt x="4930814" y="14499"/>
                </a:lnTo>
                <a:lnTo>
                  <a:pt x="4992609" y="55789"/>
                </a:lnTo>
                <a:lnTo>
                  <a:pt x="5033900" y="117585"/>
                </a:lnTo>
                <a:lnTo>
                  <a:pt x="5048399" y="190478"/>
                </a:lnTo>
                <a:lnTo>
                  <a:pt x="5048399" y="1619121"/>
                </a:lnTo>
                <a:lnTo>
                  <a:pt x="5043369" y="1662796"/>
                </a:lnTo>
                <a:lnTo>
                  <a:pt x="5029039" y="1702889"/>
                </a:lnTo>
                <a:lnTo>
                  <a:pt x="5006554" y="1738256"/>
                </a:lnTo>
                <a:lnTo>
                  <a:pt x="4977056" y="1767754"/>
                </a:lnTo>
                <a:lnTo>
                  <a:pt x="4941689" y="1790239"/>
                </a:lnTo>
                <a:lnTo>
                  <a:pt x="4901596" y="1804569"/>
                </a:lnTo>
                <a:lnTo>
                  <a:pt x="4857921" y="1809599"/>
                </a:lnTo>
                <a:lnTo>
                  <a:pt x="190478" y="1809599"/>
                </a:lnTo>
                <a:lnTo>
                  <a:pt x="146803" y="1804569"/>
                </a:lnTo>
                <a:lnTo>
                  <a:pt x="106710" y="1790239"/>
                </a:lnTo>
                <a:lnTo>
                  <a:pt x="71343" y="1767754"/>
                </a:lnTo>
                <a:lnTo>
                  <a:pt x="41846" y="1738256"/>
                </a:lnTo>
                <a:lnTo>
                  <a:pt x="19360" y="1702889"/>
                </a:lnTo>
                <a:lnTo>
                  <a:pt x="5030" y="1662796"/>
                </a:lnTo>
                <a:lnTo>
                  <a:pt x="0" y="1619121"/>
                </a:lnTo>
                <a:lnTo>
                  <a:pt x="0" y="190478"/>
                </a:lnTo>
                <a:close/>
              </a:path>
            </a:pathLst>
          </a:custGeom>
          <a:ln w="9524">
            <a:solidFill>
              <a:srgbClr val="E1E7F0"/>
            </a:solidFill>
          </a:ln>
        </p:spPr>
        <p:txBody>
          <a:bodyPr wrap="square" lIns="0" tIns="0" rIns="0" bIns="0" rtlCol="0"/>
          <a:lstStyle/>
          <a:p>
            <a:endParaRPr/>
          </a:p>
        </p:txBody>
      </p:sp>
      <p:sp>
        <p:nvSpPr>
          <p:cNvPr id="21" name="bg object 21"/>
          <p:cNvSpPr/>
          <p:nvPr/>
        </p:nvSpPr>
        <p:spPr>
          <a:xfrm>
            <a:off x="1047750" y="2381250"/>
            <a:ext cx="571500" cy="571500"/>
          </a:xfrm>
          <a:custGeom>
            <a:avLst/>
            <a:gdLst/>
            <a:ahLst/>
            <a:cxnLst/>
            <a:rect l="l" t="t" r="r" b="b"/>
            <a:pathLst>
              <a:path w="571500" h="571500">
                <a:moveTo>
                  <a:pt x="285749" y="571499"/>
                </a:moveTo>
                <a:lnTo>
                  <a:pt x="239399" y="567760"/>
                </a:lnTo>
                <a:lnTo>
                  <a:pt x="195430" y="556932"/>
                </a:lnTo>
                <a:lnTo>
                  <a:pt x="154431" y="539605"/>
                </a:lnTo>
                <a:lnTo>
                  <a:pt x="116989" y="516366"/>
                </a:lnTo>
                <a:lnTo>
                  <a:pt x="83694" y="487805"/>
                </a:lnTo>
                <a:lnTo>
                  <a:pt x="55133" y="454510"/>
                </a:lnTo>
                <a:lnTo>
                  <a:pt x="31894" y="417068"/>
                </a:lnTo>
                <a:lnTo>
                  <a:pt x="14567" y="376069"/>
                </a:lnTo>
                <a:lnTo>
                  <a:pt x="3739" y="332100"/>
                </a:lnTo>
                <a:lnTo>
                  <a:pt x="0" y="285749"/>
                </a:lnTo>
                <a:lnTo>
                  <a:pt x="3628" y="240779"/>
                </a:lnTo>
                <a:lnTo>
                  <a:pt x="14567" y="195430"/>
                </a:lnTo>
                <a:lnTo>
                  <a:pt x="31894" y="154431"/>
                </a:lnTo>
                <a:lnTo>
                  <a:pt x="55133" y="116989"/>
                </a:lnTo>
                <a:lnTo>
                  <a:pt x="83694" y="83694"/>
                </a:lnTo>
                <a:lnTo>
                  <a:pt x="116989" y="55133"/>
                </a:lnTo>
                <a:lnTo>
                  <a:pt x="154431" y="31894"/>
                </a:lnTo>
                <a:lnTo>
                  <a:pt x="195430" y="14567"/>
                </a:lnTo>
                <a:lnTo>
                  <a:pt x="239399" y="3739"/>
                </a:lnTo>
                <a:lnTo>
                  <a:pt x="285749" y="0"/>
                </a:lnTo>
                <a:lnTo>
                  <a:pt x="330720" y="3559"/>
                </a:lnTo>
                <a:lnTo>
                  <a:pt x="374179" y="14026"/>
                </a:lnTo>
                <a:lnTo>
                  <a:pt x="415358" y="31083"/>
                </a:lnTo>
                <a:lnTo>
                  <a:pt x="453489" y="54412"/>
                </a:lnTo>
                <a:lnTo>
                  <a:pt x="487805" y="83694"/>
                </a:lnTo>
                <a:lnTo>
                  <a:pt x="517087" y="118010"/>
                </a:lnTo>
                <a:lnTo>
                  <a:pt x="540416" y="156141"/>
                </a:lnTo>
                <a:lnTo>
                  <a:pt x="557473" y="197320"/>
                </a:lnTo>
                <a:lnTo>
                  <a:pt x="567940" y="240779"/>
                </a:lnTo>
                <a:lnTo>
                  <a:pt x="571499" y="285749"/>
                </a:lnTo>
                <a:lnTo>
                  <a:pt x="567760" y="332100"/>
                </a:lnTo>
                <a:lnTo>
                  <a:pt x="556932" y="376069"/>
                </a:lnTo>
                <a:lnTo>
                  <a:pt x="539605" y="417068"/>
                </a:lnTo>
                <a:lnTo>
                  <a:pt x="516366" y="454510"/>
                </a:lnTo>
                <a:lnTo>
                  <a:pt x="487805" y="487805"/>
                </a:lnTo>
                <a:lnTo>
                  <a:pt x="454510" y="516366"/>
                </a:lnTo>
                <a:lnTo>
                  <a:pt x="417068" y="539605"/>
                </a:lnTo>
                <a:lnTo>
                  <a:pt x="376069" y="556932"/>
                </a:lnTo>
                <a:lnTo>
                  <a:pt x="332100" y="567760"/>
                </a:lnTo>
                <a:lnTo>
                  <a:pt x="285749" y="571499"/>
                </a:lnTo>
                <a:close/>
              </a:path>
            </a:pathLst>
          </a:custGeom>
          <a:solidFill>
            <a:srgbClr val="EEF6FF"/>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1155700" y="2514600"/>
            <a:ext cx="355600" cy="285750"/>
          </a:xfrm>
          <a:prstGeom prst="rect">
            <a:avLst/>
          </a:prstGeom>
        </p:spPr>
      </p:pic>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369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12192000" cy="4485005"/>
          </a:xfrm>
          <a:custGeom>
            <a:avLst/>
            <a:gdLst/>
            <a:ahLst/>
            <a:cxnLst/>
            <a:rect l="l" t="t" r="r" b="b"/>
            <a:pathLst>
              <a:path w="12192000" h="4485005">
                <a:moveTo>
                  <a:pt x="12191999" y="4484999"/>
                </a:moveTo>
                <a:lnTo>
                  <a:pt x="0" y="4484999"/>
                </a:lnTo>
                <a:lnTo>
                  <a:pt x="0" y="0"/>
                </a:lnTo>
                <a:lnTo>
                  <a:pt x="12191999" y="0"/>
                </a:lnTo>
                <a:lnTo>
                  <a:pt x="12191999" y="4484999"/>
                </a:lnTo>
                <a:close/>
              </a:path>
            </a:pathLst>
          </a:custGeom>
          <a:solidFill>
            <a:srgbClr val="3D85C6"/>
          </a:solidFill>
        </p:spPr>
        <p:txBody>
          <a:bodyPr wrap="square" lIns="0" tIns="0" rIns="0" bIns="0" rtlCol="0"/>
          <a:lstStyle/>
          <a:p>
            <a:endParaRPr/>
          </a:p>
        </p:txBody>
      </p:sp>
      <p:sp>
        <p:nvSpPr>
          <p:cNvPr id="18" name="bg object 18"/>
          <p:cNvSpPr/>
          <p:nvPr/>
        </p:nvSpPr>
        <p:spPr>
          <a:xfrm>
            <a:off x="5143500" y="3561174"/>
            <a:ext cx="1905000" cy="57785"/>
          </a:xfrm>
          <a:custGeom>
            <a:avLst/>
            <a:gdLst/>
            <a:ahLst/>
            <a:cxnLst/>
            <a:rect l="l" t="t" r="r" b="b"/>
            <a:pathLst>
              <a:path w="1905000" h="57785">
                <a:moveTo>
                  <a:pt x="1876349" y="57299"/>
                </a:moveTo>
                <a:lnTo>
                  <a:pt x="28649" y="57299"/>
                </a:lnTo>
                <a:lnTo>
                  <a:pt x="17498" y="55048"/>
                </a:lnTo>
                <a:lnTo>
                  <a:pt x="8391" y="48908"/>
                </a:lnTo>
                <a:lnTo>
                  <a:pt x="2251" y="39801"/>
                </a:lnTo>
                <a:lnTo>
                  <a:pt x="0" y="28649"/>
                </a:lnTo>
                <a:lnTo>
                  <a:pt x="2251" y="17498"/>
                </a:lnTo>
                <a:lnTo>
                  <a:pt x="8391" y="8391"/>
                </a:lnTo>
                <a:lnTo>
                  <a:pt x="17498" y="2251"/>
                </a:lnTo>
                <a:lnTo>
                  <a:pt x="28649" y="0"/>
                </a:lnTo>
                <a:lnTo>
                  <a:pt x="1883948" y="0"/>
                </a:lnTo>
                <a:lnTo>
                  <a:pt x="1891235" y="3018"/>
                </a:lnTo>
                <a:lnTo>
                  <a:pt x="1901981" y="13764"/>
                </a:lnTo>
                <a:lnTo>
                  <a:pt x="1904999" y="21051"/>
                </a:lnTo>
                <a:lnTo>
                  <a:pt x="1904999" y="28649"/>
                </a:lnTo>
                <a:lnTo>
                  <a:pt x="1902748" y="39801"/>
                </a:lnTo>
                <a:lnTo>
                  <a:pt x="1896608" y="48908"/>
                </a:lnTo>
                <a:lnTo>
                  <a:pt x="1887501" y="55048"/>
                </a:lnTo>
                <a:lnTo>
                  <a:pt x="1876349" y="57299"/>
                </a:lnTo>
                <a:close/>
              </a:path>
            </a:pathLst>
          </a:custGeom>
          <a:solidFill>
            <a:srgbClr val="3B82F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8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64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240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el-G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543559" y="517282"/>
            <a:ext cx="11104880" cy="2135505"/>
          </a:xfrm>
          <a:prstGeom prst="rect">
            <a:avLst/>
          </a:prstGeom>
        </p:spPr>
        <p:txBody>
          <a:bodyPr wrap="square" lIns="0" tIns="0" rIns="0" bIns="0">
            <a:spAutoFit/>
          </a:bodyPr>
          <a:lstStyle>
            <a:lvl1pPr>
              <a:defRPr sz="3850" b="1" i="0">
                <a:solidFill>
                  <a:schemeClr val="bg1"/>
                </a:solidFill>
                <a:latin typeface="Arial"/>
                <a:cs typeface="Arial"/>
              </a:defRPr>
            </a:lvl1pPr>
          </a:lstStyle>
          <a:p>
            <a:endParaRPr/>
          </a:p>
        </p:txBody>
      </p:sp>
      <p:sp>
        <p:nvSpPr>
          <p:cNvPr id="3" name="Holder 3"/>
          <p:cNvSpPr>
            <a:spLocks noGrp="1"/>
          </p:cNvSpPr>
          <p:nvPr>
            <p:ph type="body" idx="1"/>
          </p:nvPr>
        </p:nvSpPr>
        <p:spPr>
          <a:xfrm>
            <a:off x="558800" y="2217254"/>
            <a:ext cx="4980305" cy="3934460"/>
          </a:xfrm>
          <a:prstGeom prst="rect">
            <a:avLst/>
          </a:prstGeom>
        </p:spPr>
        <p:txBody>
          <a:bodyPr wrap="square" lIns="0" tIns="0" rIns="0" bIns="0">
            <a:spAutoFit/>
          </a:bodyPr>
          <a:lstStyle>
            <a:lvl1pPr>
              <a:defRPr sz="2200" b="1" i="0">
                <a:solidFill>
                  <a:schemeClr val="tx1"/>
                </a:solidFill>
                <a:latin typeface="Tahoma"/>
                <a:cs typeface="Tahom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6/19/2026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2693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extLst>
              <a:ext uri="{BEBA8EAE-BF5A-486C-A8C5-ECC9F3942E4B}">
                <a14:imgProps xmlns:a14="http://schemas.microsoft.com/office/drawing/2010/main">
                  <a14:imgLayer r:embed="rId4">
                    <a14:imgEffect>
                      <a14:saturation sat="400000"/>
                    </a14:imgEffect>
                  </a14:imgLayer>
                </a14:imgProps>
              </a:ext>
            </a:extLst>
          </a:blip>
          <a:srcRect/>
          <a:stretch/>
        </p:blipFill>
        <p:spPr>
          <a:xfrm>
            <a:off x="0" y="0"/>
            <a:ext cx="12192000" cy="6858000"/>
          </a:xfrm>
          <a:prstGeom prst="rect">
            <a:avLst/>
          </a:prstGeom>
          <a:noFill/>
          <a:ln>
            <a:noFill/>
          </a:ln>
        </p:spPr>
      </p:pic>
      <p:sp>
        <p:nvSpPr>
          <p:cNvPr id="85" name="Google Shape;85;p13"/>
          <p:cNvSpPr txBox="1"/>
          <p:nvPr/>
        </p:nvSpPr>
        <p:spPr>
          <a:xfrm>
            <a:off x="958798" y="380450"/>
            <a:ext cx="10274400" cy="3574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b="1" dirty="0" err="1">
                <a:solidFill>
                  <a:srgbClr val="005088"/>
                </a:solidFill>
                <a:latin typeface="Calibri"/>
                <a:ea typeface="Calibri"/>
                <a:cs typeface="Calibri"/>
                <a:sym typeface="Calibri"/>
              </a:rPr>
              <a:t>Αξιο</a:t>
            </a:r>
            <a:r>
              <a:rPr lang="en-US" sz="5400" b="1" dirty="0">
                <a:solidFill>
                  <a:srgbClr val="005088"/>
                </a:solidFill>
                <a:latin typeface="Calibri"/>
                <a:ea typeface="Calibri"/>
                <a:cs typeface="Calibri"/>
                <a:sym typeface="Calibri"/>
              </a:rPr>
              <a:t>ποίηση της Τεχνητής Νοημοσύνης στη Διδασκαλία και τη Μάθηση στην Ανώτατη Εκπαίδευση</a:t>
            </a:r>
            <a:endParaRPr dirty="0">
              <a:latin typeface="Calibri"/>
              <a:ea typeface="Calibri"/>
              <a:cs typeface="Calibri"/>
              <a:sym typeface="Calibri"/>
            </a:endParaRPr>
          </a:p>
        </p:txBody>
      </p:sp>
      <p:sp>
        <p:nvSpPr>
          <p:cNvPr id="86" name="Google Shape;86;p13"/>
          <p:cNvSpPr txBox="1"/>
          <p:nvPr/>
        </p:nvSpPr>
        <p:spPr>
          <a:xfrm>
            <a:off x="2444550" y="4425823"/>
            <a:ext cx="7302900" cy="323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a:solidFill>
                  <a:srgbClr val="64748B"/>
                </a:solidFill>
                <a:latin typeface="Calibri"/>
                <a:ea typeface="Calibri"/>
                <a:cs typeface="Calibri"/>
                <a:sym typeface="Calibri"/>
              </a:rPr>
              <a:t>Πολιτικές, Επαγγελματική Ανάπτυξη και Παιδαγωγικές Προκλήσεις</a:t>
            </a:r>
            <a:endParaRPr sz="2100">
              <a:solidFill>
                <a:srgbClr val="64748B"/>
              </a:solidFill>
              <a:latin typeface="Calibri"/>
              <a:ea typeface="Calibri"/>
              <a:cs typeface="Calibri"/>
              <a:sym typeface="Calibri"/>
            </a:endParaRPr>
          </a:p>
        </p:txBody>
      </p:sp>
      <p:sp>
        <p:nvSpPr>
          <p:cNvPr id="87" name="Google Shape;87;p13"/>
          <p:cNvSpPr txBox="1"/>
          <p:nvPr/>
        </p:nvSpPr>
        <p:spPr>
          <a:xfrm>
            <a:off x="3515250" y="5220100"/>
            <a:ext cx="5161500" cy="1143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dirty="0">
                <a:solidFill>
                  <a:schemeClr val="dk1"/>
                </a:solidFill>
                <a:latin typeface="Calibri"/>
                <a:ea typeface="Calibri"/>
                <a:cs typeface="Calibri"/>
                <a:sym typeface="Calibri"/>
              </a:rPr>
              <a:t>Κούντιος </a:t>
            </a:r>
            <a:r>
              <a:rPr lang="en-US" sz="2400" b="1" dirty="0" err="1">
                <a:solidFill>
                  <a:schemeClr val="dk1"/>
                </a:solidFill>
                <a:latin typeface="Calibri"/>
                <a:ea typeface="Calibri"/>
                <a:cs typeface="Calibri"/>
                <a:sym typeface="Calibri"/>
              </a:rPr>
              <a:t>Γεώργιος</a:t>
            </a:r>
            <a:endParaRPr sz="2400" b="1" dirty="0">
              <a:solidFill>
                <a:schemeClr val="dk1"/>
              </a:solidFill>
              <a:latin typeface="Calibri"/>
              <a:ea typeface="Calibri"/>
              <a:cs typeface="Calibri"/>
              <a:sym typeface="Calibri"/>
            </a:endParaRPr>
          </a:p>
          <a:p>
            <a:pPr marL="0" lvl="0" indent="0" algn="ctr" rtl="0">
              <a:spcBef>
                <a:spcPts val="600"/>
              </a:spcBef>
              <a:spcAft>
                <a:spcPts val="0"/>
              </a:spcAft>
              <a:buNone/>
            </a:pPr>
            <a:r>
              <a:rPr lang="en-US" sz="1600" dirty="0">
                <a:solidFill>
                  <a:schemeClr val="dk2"/>
                </a:solidFill>
                <a:latin typeface="Calibri"/>
                <a:ea typeface="Calibri"/>
                <a:cs typeface="Calibri"/>
                <a:sym typeface="Calibri"/>
              </a:rPr>
              <a:t>Επ</a:t>
            </a:r>
            <a:r>
              <a:rPr lang="en-US" sz="1600" dirty="0" err="1">
                <a:solidFill>
                  <a:schemeClr val="dk2"/>
                </a:solidFill>
                <a:latin typeface="Calibri"/>
                <a:ea typeface="Calibri"/>
                <a:cs typeface="Calibri"/>
                <a:sym typeface="Calibri"/>
              </a:rPr>
              <a:t>ίκουρος</a:t>
            </a:r>
            <a:r>
              <a:rPr lang="en-US" sz="1600" dirty="0">
                <a:solidFill>
                  <a:schemeClr val="dk2"/>
                </a:solidFill>
                <a:latin typeface="Calibri"/>
                <a:ea typeface="Calibri"/>
                <a:cs typeface="Calibri"/>
                <a:sym typeface="Calibri"/>
              </a:rPr>
              <a:t> Κα</a:t>
            </a:r>
            <a:r>
              <a:rPr lang="en-US" sz="1600" dirty="0" err="1">
                <a:solidFill>
                  <a:schemeClr val="dk2"/>
                </a:solidFill>
                <a:latin typeface="Calibri"/>
                <a:ea typeface="Calibri"/>
                <a:cs typeface="Calibri"/>
                <a:sym typeface="Calibri"/>
              </a:rPr>
              <a:t>θηγητής</a:t>
            </a:r>
            <a:r>
              <a:rPr lang="en-US" sz="1600" dirty="0">
                <a:solidFill>
                  <a:schemeClr val="dk2"/>
                </a:solidFill>
                <a:latin typeface="Calibri"/>
                <a:ea typeface="Calibri"/>
                <a:cs typeface="Calibri"/>
                <a:sym typeface="Calibri"/>
              </a:rPr>
              <a:t> </a:t>
            </a:r>
            <a:r>
              <a:rPr lang="en-US" sz="1600" dirty="0" err="1">
                <a:solidFill>
                  <a:schemeClr val="dk2"/>
                </a:solidFill>
                <a:latin typeface="Calibri"/>
                <a:ea typeface="Calibri"/>
                <a:cs typeface="Calibri"/>
                <a:sym typeface="Calibri"/>
              </a:rPr>
              <a:t>Τμήμ</a:t>
            </a:r>
            <a:r>
              <a:rPr lang="en-US" sz="1600" dirty="0">
                <a:solidFill>
                  <a:schemeClr val="dk2"/>
                </a:solidFill>
                <a:latin typeface="Calibri"/>
                <a:ea typeface="Calibri"/>
                <a:cs typeface="Calibri"/>
                <a:sym typeface="Calibri"/>
              </a:rPr>
              <a:t>ατος Γεωπονίας ΔΙ.ΠΑ.Ε</a:t>
            </a:r>
            <a:endParaRPr lang="el-GR" sz="1600" dirty="0">
              <a:solidFill>
                <a:schemeClr val="dk2"/>
              </a:solidFill>
              <a:latin typeface="Calibri"/>
              <a:ea typeface="Calibri"/>
              <a:cs typeface="Calibri"/>
              <a:sym typeface="Calibri"/>
            </a:endParaRPr>
          </a:p>
          <a:p>
            <a:pPr marL="0" lvl="0" indent="0" algn="ctr" rtl="0">
              <a:spcBef>
                <a:spcPts val="600"/>
              </a:spcBef>
              <a:spcAft>
                <a:spcPts val="0"/>
              </a:spcAft>
              <a:buNone/>
            </a:pPr>
            <a:r>
              <a:rPr lang="el-GR" sz="1600" dirty="0">
                <a:solidFill>
                  <a:schemeClr val="dk2"/>
                </a:solidFill>
                <a:latin typeface="Calibri"/>
                <a:ea typeface="Calibri"/>
                <a:cs typeface="Calibri"/>
                <a:sym typeface="Calibri"/>
              </a:rPr>
              <a:t>Συντονιστής Δράσεων του ΚΕΔΙΜΑ ΔΙ.ΠΑ.Ε</a:t>
            </a:r>
            <a:endParaRPr sz="1600" dirty="0">
              <a:solidFill>
                <a:schemeClr val="dk2"/>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pic>
        <p:nvPicPr>
          <p:cNvPr id="92" name="Google Shape;92;p14" descr="image.png"/>
          <p:cNvPicPr preferRelativeResize="0"/>
          <p:nvPr/>
        </p:nvPicPr>
        <p:blipFill rotWithShape="1">
          <a:blip r:embed="rId3">
            <a:alphaModFix/>
            <a:extLst>
              <a:ext uri="{BEBA8EAE-BF5A-486C-A8C5-ECC9F3942E4B}">
                <a14:imgProps xmlns:a14="http://schemas.microsoft.com/office/drawing/2010/main">
                  <a14:imgLayer r:embed="rId4">
                    <a14:imgEffect>
                      <a14:saturation sat="400000"/>
                    </a14:imgEffect>
                  </a14:imgLayer>
                </a14:imgProps>
              </a:ext>
            </a:extLst>
          </a:blip>
          <a:srcRect/>
          <a:stretch/>
        </p:blipFill>
        <p:spPr>
          <a:xfrm>
            <a:off x="0" y="0"/>
            <a:ext cx="12192000" cy="6858000"/>
          </a:xfrm>
          <a:prstGeom prst="rect">
            <a:avLst/>
          </a:prstGeom>
          <a:noFill/>
          <a:ln>
            <a:noFill/>
          </a:ln>
        </p:spPr>
      </p:pic>
      <p:pic>
        <p:nvPicPr>
          <p:cNvPr id="93" name="Google Shape;93;p14" descr="image.png"/>
          <p:cNvPicPr preferRelativeResize="0"/>
          <p:nvPr/>
        </p:nvPicPr>
        <p:blipFill rotWithShape="1">
          <a:blip r:embed="rId5">
            <a:alphaModFix/>
          </a:blip>
          <a:srcRect/>
          <a:stretch/>
        </p:blipFill>
        <p:spPr>
          <a:xfrm>
            <a:off x="581025" y="2609850"/>
            <a:ext cx="3486150" cy="2571750"/>
          </a:xfrm>
          <a:prstGeom prst="rect">
            <a:avLst/>
          </a:prstGeom>
          <a:noFill/>
          <a:ln>
            <a:noFill/>
          </a:ln>
        </p:spPr>
      </p:pic>
      <p:pic>
        <p:nvPicPr>
          <p:cNvPr id="94" name="Google Shape;94;p14" descr="image.png"/>
          <p:cNvPicPr preferRelativeResize="0"/>
          <p:nvPr/>
        </p:nvPicPr>
        <p:blipFill rotWithShape="1">
          <a:blip r:embed="rId6">
            <a:alphaModFix/>
          </a:blip>
          <a:srcRect/>
          <a:stretch/>
        </p:blipFill>
        <p:spPr>
          <a:xfrm>
            <a:off x="4352925" y="2609850"/>
            <a:ext cx="3486150" cy="2571750"/>
          </a:xfrm>
          <a:prstGeom prst="rect">
            <a:avLst/>
          </a:prstGeom>
          <a:noFill/>
          <a:ln>
            <a:noFill/>
          </a:ln>
        </p:spPr>
      </p:pic>
      <p:pic>
        <p:nvPicPr>
          <p:cNvPr id="95" name="Google Shape;95;p14" descr="image.png"/>
          <p:cNvPicPr preferRelativeResize="0"/>
          <p:nvPr/>
        </p:nvPicPr>
        <p:blipFill rotWithShape="1">
          <a:blip r:embed="rId7">
            <a:alphaModFix/>
          </a:blip>
          <a:srcRect/>
          <a:stretch/>
        </p:blipFill>
        <p:spPr>
          <a:xfrm>
            <a:off x="8124825" y="2609850"/>
            <a:ext cx="3486150" cy="2571750"/>
          </a:xfrm>
          <a:prstGeom prst="rect">
            <a:avLst/>
          </a:prstGeom>
          <a:noFill/>
          <a:ln>
            <a:noFill/>
          </a:ln>
        </p:spPr>
      </p:pic>
      <p:sp>
        <p:nvSpPr>
          <p:cNvPr id="96" name="Google Shape;96;p14"/>
          <p:cNvSpPr txBox="1"/>
          <p:nvPr/>
        </p:nvSpPr>
        <p:spPr>
          <a:xfrm>
            <a:off x="803910" y="3667125"/>
            <a:ext cx="3040500" cy="369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a:solidFill>
                  <a:srgbClr val="0F172A"/>
                </a:solidFill>
                <a:latin typeface="Calibri"/>
                <a:ea typeface="Calibri"/>
                <a:cs typeface="Calibri"/>
                <a:sym typeface="Calibri"/>
              </a:rPr>
              <a:t>Το Θεμέλιο</a:t>
            </a:r>
            <a:endParaRPr sz="2400">
              <a:latin typeface="Calibri"/>
              <a:ea typeface="Calibri"/>
              <a:cs typeface="Calibri"/>
              <a:sym typeface="Calibri"/>
            </a:endParaRPr>
          </a:p>
        </p:txBody>
      </p:sp>
      <p:sp>
        <p:nvSpPr>
          <p:cNvPr id="97" name="Google Shape;97;p14"/>
          <p:cNvSpPr txBox="1"/>
          <p:nvPr/>
        </p:nvSpPr>
        <p:spPr>
          <a:xfrm>
            <a:off x="876300" y="4284075"/>
            <a:ext cx="28956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800" i="0" u="none" strike="noStrike" cap="none">
                <a:solidFill>
                  <a:srgbClr val="334155"/>
                </a:solidFill>
                <a:latin typeface="Calibri"/>
                <a:ea typeface="Calibri"/>
                <a:cs typeface="Calibri"/>
                <a:sym typeface="Calibri"/>
              </a:rPr>
              <a:t>Πλαίσιο Αρχών για δεοντολογία και ακεραιότητα.</a:t>
            </a:r>
            <a:endParaRPr sz="1800">
              <a:latin typeface="Calibri"/>
              <a:ea typeface="Calibri"/>
              <a:cs typeface="Calibri"/>
              <a:sym typeface="Calibri"/>
            </a:endParaRPr>
          </a:p>
        </p:txBody>
      </p:sp>
      <p:sp>
        <p:nvSpPr>
          <p:cNvPr id="98" name="Google Shape;98;p14"/>
          <p:cNvSpPr txBox="1"/>
          <p:nvPr/>
        </p:nvSpPr>
        <p:spPr>
          <a:xfrm>
            <a:off x="4575810" y="3667125"/>
            <a:ext cx="3040500" cy="369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a:solidFill>
                  <a:srgbClr val="0F172A"/>
                </a:solidFill>
                <a:latin typeface="Calibri"/>
                <a:ea typeface="Calibri"/>
                <a:cs typeface="Calibri"/>
                <a:sym typeface="Calibri"/>
              </a:rPr>
              <a:t>Ο Μηχανισμός</a:t>
            </a:r>
            <a:endParaRPr sz="2400">
              <a:latin typeface="Calibri"/>
              <a:ea typeface="Calibri"/>
              <a:cs typeface="Calibri"/>
              <a:sym typeface="Calibri"/>
            </a:endParaRPr>
          </a:p>
        </p:txBody>
      </p:sp>
      <p:sp>
        <p:nvSpPr>
          <p:cNvPr id="99" name="Google Shape;99;p14"/>
          <p:cNvSpPr txBox="1"/>
          <p:nvPr/>
        </p:nvSpPr>
        <p:spPr>
          <a:xfrm>
            <a:off x="4648200" y="4284075"/>
            <a:ext cx="28956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800" i="0" u="none" strike="noStrike" cap="none">
                <a:solidFill>
                  <a:srgbClr val="334155"/>
                </a:solidFill>
                <a:latin typeface="Calibri"/>
                <a:ea typeface="Calibri"/>
                <a:cs typeface="Calibri"/>
                <a:sym typeface="Calibri"/>
              </a:rPr>
              <a:t>Διττή Υποστήριξη μέσω ΚΕΔΙΜΑ και ΚΕΔΙΒΙΜ.</a:t>
            </a:r>
            <a:endParaRPr sz="1800">
              <a:latin typeface="Calibri"/>
              <a:ea typeface="Calibri"/>
              <a:cs typeface="Calibri"/>
              <a:sym typeface="Calibri"/>
            </a:endParaRPr>
          </a:p>
        </p:txBody>
      </p:sp>
      <p:sp>
        <p:nvSpPr>
          <p:cNvPr id="100" name="Google Shape;100;p14"/>
          <p:cNvSpPr txBox="1"/>
          <p:nvPr/>
        </p:nvSpPr>
        <p:spPr>
          <a:xfrm>
            <a:off x="8347710" y="3667125"/>
            <a:ext cx="3040500" cy="3693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a:solidFill>
                  <a:srgbClr val="0F172A"/>
                </a:solidFill>
                <a:latin typeface="Calibri"/>
                <a:ea typeface="Calibri"/>
                <a:cs typeface="Calibri"/>
                <a:sym typeface="Calibri"/>
              </a:rPr>
              <a:t>Η Εξωστρέφεια</a:t>
            </a:r>
            <a:endParaRPr sz="2400">
              <a:latin typeface="Calibri"/>
              <a:ea typeface="Calibri"/>
              <a:cs typeface="Calibri"/>
              <a:sym typeface="Calibri"/>
            </a:endParaRPr>
          </a:p>
        </p:txBody>
      </p:sp>
      <p:sp>
        <p:nvSpPr>
          <p:cNvPr id="101" name="Google Shape;101;p14"/>
          <p:cNvSpPr txBox="1"/>
          <p:nvPr/>
        </p:nvSpPr>
        <p:spPr>
          <a:xfrm>
            <a:off x="8420100" y="4284075"/>
            <a:ext cx="2895600" cy="554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800" i="0" u="none" strike="noStrike" cap="none">
                <a:solidFill>
                  <a:srgbClr val="334155"/>
                </a:solidFill>
                <a:latin typeface="Calibri"/>
                <a:ea typeface="Calibri"/>
                <a:cs typeface="Calibri"/>
                <a:sym typeface="Calibri"/>
              </a:rPr>
              <a:t>Διεθνής παρουσία και ευρωπαϊκός διάλογος.</a:t>
            </a:r>
            <a:endParaRPr sz="1800">
              <a:latin typeface="Calibri"/>
              <a:ea typeface="Calibri"/>
              <a:cs typeface="Calibri"/>
              <a:sym typeface="Calibri"/>
            </a:endParaRPr>
          </a:p>
        </p:txBody>
      </p:sp>
      <p:pic>
        <p:nvPicPr>
          <p:cNvPr id="102" name="Google Shape;102;p14" descr="image.png"/>
          <p:cNvPicPr preferRelativeResize="0"/>
          <p:nvPr/>
        </p:nvPicPr>
        <p:blipFill rotWithShape="1">
          <a:blip r:embed="rId8">
            <a:alphaModFix/>
          </a:blip>
          <a:srcRect/>
          <a:stretch/>
        </p:blipFill>
        <p:spPr>
          <a:xfrm>
            <a:off x="2085975" y="2943225"/>
            <a:ext cx="476250" cy="476250"/>
          </a:xfrm>
          <a:prstGeom prst="rect">
            <a:avLst/>
          </a:prstGeom>
          <a:noFill/>
          <a:ln>
            <a:noFill/>
          </a:ln>
        </p:spPr>
      </p:pic>
      <p:pic>
        <p:nvPicPr>
          <p:cNvPr id="103" name="Google Shape;103;p14" descr="image.png"/>
          <p:cNvPicPr preferRelativeResize="0"/>
          <p:nvPr/>
        </p:nvPicPr>
        <p:blipFill rotWithShape="1">
          <a:blip r:embed="rId9">
            <a:alphaModFix/>
          </a:blip>
          <a:srcRect/>
          <a:stretch/>
        </p:blipFill>
        <p:spPr>
          <a:xfrm>
            <a:off x="5795962" y="2943225"/>
            <a:ext cx="600075" cy="476250"/>
          </a:xfrm>
          <a:prstGeom prst="rect">
            <a:avLst/>
          </a:prstGeom>
          <a:noFill/>
          <a:ln>
            <a:noFill/>
          </a:ln>
        </p:spPr>
      </p:pic>
      <p:pic>
        <p:nvPicPr>
          <p:cNvPr id="104" name="Google Shape;104;p14" descr="image.png"/>
          <p:cNvPicPr preferRelativeResize="0"/>
          <p:nvPr/>
        </p:nvPicPr>
        <p:blipFill rotWithShape="1">
          <a:blip r:embed="rId10">
            <a:alphaModFix/>
          </a:blip>
          <a:srcRect/>
          <a:stretch/>
        </p:blipFill>
        <p:spPr>
          <a:xfrm>
            <a:off x="9629775" y="2943225"/>
            <a:ext cx="476250" cy="476250"/>
          </a:xfrm>
          <a:prstGeom prst="rect">
            <a:avLst/>
          </a:prstGeom>
          <a:noFill/>
          <a:ln>
            <a:noFill/>
          </a:ln>
        </p:spPr>
      </p:pic>
      <p:sp>
        <p:nvSpPr>
          <p:cNvPr id="105" name="Google Shape;105;p14"/>
          <p:cNvSpPr txBox="1"/>
          <p:nvPr/>
        </p:nvSpPr>
        <p:spPr>
          <a:xfrm>
            <a:off x="771525" y="581025"/>
            <a:ext cx="11381400" cy="507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300" b="1" i="0" u="none" strike="noStrike" cap="none">
                <a:solidFill>
                  <a:srgbClr val="0F172A"/>
                </a:solidFill>
                <a:latin typeface="Calibri"/>
                <a:ea typeface="Calibri"/>
                <a:cs typeface="Calibri"/>
                <a:sym typeface="Calibri"/>
              </a:rPr>
              <a:t>Το Τρίπτυχο της Στρατηγικής</a:t>
            </a:r>
            <a:endParaRPr sz="3300">
              <a:latin typeface="Calibri"/>
              <a:ea typeface="Calibri"/>
              <a:cs typeface="Calibri"/>
              <a:sym typeface="Calibri"/>
            </a:endParaRPr>
          </a:p>
        </p:txBody>
      </p:sp>
      <p:sp>
        <p:nvSpPr>
          <p:cNvPr id="106" name="Google Shape;106;p14"/>
          <p:cNvSpPr/>
          <p:nvPr/>
        </p:nvSpPr>
        <p:spPr>
          <a:xfrm>
            <a:off x="581025" y="581025"/>
            <a:ext cx="76200" cy="552450"/>
          </a:xfrm>
          <a:prstGeom prst="rect">
            <a:avLst/>
          </a:prstGeom>
          <a:solidFill>
            <a:srgbClr val="0050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pic>
        <p:nvPicPr>
          <p:cNvPr id="111" name="Google Shape;111;p15" descr="image.png"/>
          <p:cNvPicPr preferRelativeResize="0"/>
          <p:nvPr/>
        </p:nvPicPr>
        <p:blipFill rotWithShape="1">
          <a:blip r:embed="rId3">
            <a:alphaModFix/>
            <a:extLst>
              <a:ext uri="{BEBA8EAE-BF5A-486C-A8C5-ECC9F3942E4B}">
                <a14:imgProps xmlns:a14="http://schemas.microsoft.com/office/drawing/2010/main">
                  <a14:imgLayer r:embed="rId4">
                    <a14:imgEffect>
                      <a14:saturation sat="400000"/>
                    </a14:imgEffect>
                  </a14:imgLayer>
                </a14:imgProps>
              </a:ext>
            </a:extLst>
          </a:blip>
          <a:srcRect/>
          <a:stretch/>
        </p:blipFill>
        <p:spPr>
          <a:xfrm>
            <a:off x="0" y="0"/>
            <a:ext cx="12192000" cy="6858000"/>
          </a:xfrm>
          <a:prstGeom prst="rect">
            <a:avLst/>
          </a:prstGeom>
          <a:noFill/>
          <a:ln>
            <a:noFill/>
          </a:ln>
        </p:spPr>
      </p:pic>
      <p:sp>
        <p:nvSpPr>
          <p:cNvPr id="112" name="Google Shape;112;p15"/>
          <p:cNvSpPr txBox="1"/>
          <p:nvPr/>
        </p:nvSpPr>
        <p:spPr>
          <a:xfrm>
            <a:off x="771525" y="581025"/>
            <a:ext cx="11381400" cy="507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300" b="1">
                <a:solidFill>
                  <a:srgbClr val="0F172A"/>
                </a:solidFill>
                <a:latin typeface="Calibri"/>
                <a:ea typeface="Calibri"/>
                <a:cs typeface="Calibri"/>
                <a:sym typeface="Calibri"/>
              </a:rPr>
              <a:t>Πλαίσιο Αρχών και Κατευθυντήριες Γραμμές</a:t>
            </a:r>
            <a:endParaRPr sz="3300">
              <a:latin typeface="Calibri"/>
              <a:ea typeface="Calibri"/>
              <a:cs typeface="Calibri"/>
              <a:sym typeface="Calibri"/>
            </a:endParaRPr>
          </a:p>
        </p:txBody>
      </p:sp>
      <p:sp>
        <p:nvSpPr>
          <p:cNvPr id="113" name="Google Shape;113;p15"/>
          <p:cNvSpPr/>
          <p:nvPr/>
        </p:nvSpPr>
        <p:spPr>
          <a:xfrm>
            <a:off x="581025" y="581025"/>
            <a:ext cx="76200" cy="552600"/>
          </a:xfrm>
          <a:prstGeom prst="rect">
            <a:avLst/>
          </a:prstGeom>
          <a:solidFill>
            <a:srgbClr val="0050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14" name="Google Shape;114;p15"/>
          <p:cNvGrpSpPr/>
          <p:nvPr/>
        </p:nvGrpSpPr>
        <p:grpSpPr>
          <a:xfrm>
            <a:off x="581025" y="1523999"/>
            <a:ext cx="11030100" cy="4475967"/>
            <a:chOff x="581025" y="1524000"/>
            <a:chExt cx="11030100" cy="3810000"/>
          </a:xfrm>
        </p:grpSpPr>
        <p:sp>
          <p:nvSpPr>
            <p:cNvPr id="115" name="Google Shape;115;p15"/>
            <p:cNvSpPr/>
            <p:nvPr/>
          </p:nvSpPr>
          <p:spPr>
            <a:xfrm>
              <a:off x="581025" y="1524000"/>
              <a:ext cx="11030100" cy="3810000"/>
            </a:xfrm>
            <a:prstGeom prst="roundRect">
              <a:avLst>
                <a:gd name="adj" fmla="val 4000"/>
              </a:avLst>
            </a:prstGeom>
            <a:solidFill>
              <a:srgbClr val="F8FAFC"/>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16" name="Google Shape;116;p15"/>
            <p:cNvSpPr txBox="1"/>
            <p:nvPr/>
          </p:nvSpPr>
          <p:spPr>
            <a:xfrm>
              <a:off x="952500" y="1905000"/>
              <a:ext cx="10287000" cy="571500"/>
            </a:xfrm>
            <a:prstGeom prst="rect">
              <a:avLst/>
            </a:prstGeom>
            <a:solidFill>
              <a:srgbClr val="000000">
                <a:alpha val="0"/>
              </a:srgbClr>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2400" i="0" u="none" strike="noStrike" dirty="0" err="1">
                  <a:solidFill>
                    <a:srgbClr val="1E293B"/>
                  </a:solidFill>
                  <a:latin typeface="Calibri"/>
                  <a:ea typeface="Calibri"/>
                  <a:cs typeface="Calibri"/>
                  <a:sym typeface="Calibri"/>
                </a:rPr>
                <a:t>Το</a:t>
              </a:r>
              <a:r>
                <a:rPr lang="en-US" sz="2400" i="0" u="none" strike="noStrike" dirty="0">
                  <a:solidFill>
                    <a:srgbClr val="1E293B"/>
                  </a:solidFill>
                  <a:latin typeface="Calibri"/>
                  <a:ea typeface="Calibri"/>
                  <a:cs typeface="Calibri"/>
                  <a:sym typeface="Calibri"/>
                </a:rPr>
                <a:t> ΔΙΠΑΕ </a:t>
              </a:r>
              <a:r>
                <a:rPr lang="en-US" sz="2400" i="0" u="none" strike="noStrike" dirty="0" err="1">
                  <a:solidFill>
                    <a:srgbClr val="1E293B"/>
                  </a:solidFill>
                  <a:latin typeface="Calibri"/>
                  <a:ea typeface="Calibri"/>
                  <a:cs typeface="Calibri"/>
                  <a:sym typeface="Calibri"/>
                </a:rPr>
                <a:t>υιοθετεί</a:t>
              </a:r>
              <a:r>
                <a:rPr lang="en-US" sz="2400" i="0" u="none" strike="noStrike" dirty="0">
                  <a:solidFill>
                    <a:srgbClr val="1E293B"/>
                  </a:solidFill>
                  <a:latin typeface="Calibri"/>
                  <a:ea typeface="Calibri"/>
                  <a:cs typeface="Calibri"/>
                  <a:sym typeface="Calibri"/>
                </a:rPr>
                <a:t> </a:t>
              </a:r>
              <a:r>
                <a:rPr lang="en-US" sz="2400" i="0" u="none" strike="noStrike" dirty="0" err="1">
                  <a:solidFill>
                    <a:srgbClr val="1E293B"/>
                  </a:solidFill>
                  <a:latin typeface="Calibri"/>
                  <a:ea typeface="Calibri"/>
                  <a:cs typeface="Calibri"/>
                  <a:sym typeface="Calibri"/>
                </a:rPr>
                <a:t>μι</a:t>
              </a:r>
              <a:r>
                <a:rPr lang="en-US" sz="2400" i="0" u="none" strike="noStrike" dirty="0">
                  <a:solidFill>
                    <a:srgbClr val="1E293B"/>
                  </a:solidFill>
                  <a:latin typeface="Calibri"/>
                  <a:ea typeface="Calibri"/>
                  <a:cs typeface="Calibri"/>
                  <a:sym typeface="Calibri"/>
                </a:rPr>
                <a:t>α ευέλικτη προσέγγιση, αποφεύγοντας τα στατικά και μονολιθικά κείμενα πολιτικής για την Τεχνητή Νοημοσύνη.</a:t>
              </a:r>
              <a:endParaRPr sz="2400" i="0" u="none" strike="noStrike" dirty="0">
                <a:solidFill>
                  <a:srgbClr val="1E293B"/>
                </a:solidFill>
                <a:latin typeface="Calibri"/>
                <a:ea typeface="Calibri"/>
                <a:cs typeface="Calibri"/>
                <a:sym typeface="Calibri"/>
              </a:endParaRPr>
            </a:p>
          </p:txBody>
        </p:sp>
        <p:grpSp>
          <p:nvGrpSpPr>
            <p:cNvPr id="117" name="Google Shape;117;p15"/>
            <p:cNvGrpSpPr/>
            <p:nvPr/>
          </p:nvGrpSpPr>
          <p:grpSpPr>
            <a:xfrm>
              <a:off x="952500" y="2762250"/>
              <a:ext cx="3048000" cy="2409900"/>
              <a:chOff x="0" y="0"/>
              <a:chExt cx="3048000" cy="2409900"/>
            </a:xfrm>
          </p:grpSpPr>
          <p:sp>
            <p:nvSpPr>
              <p:cNvPr id="118" name="Google Shape;118;p15"/>
              <p:cNvSpPr/>
              <p:nvPr/>
            </p:nvSpPr>
            <p:spPr>
              <a:xfrm>
                <a:off x="0" y="0"/>
                <a:ext cx="3048000" cy="2409900"/>
              </a:xfrm>
              <a:prstGeom prst="roundRect">
                <a:avLst>
                  <a:gd name="adj" fmla="val 6666"/>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0" name="Google Shape;120;p15"/>
              <p:cNvSpPr txBox="1"/>
              <p:nvPr/>
            </p:nvSpPr>
            <p:spPr>
              <a:xfrm>
                <a:off x="190500" y="666750"/>
                <a:ext cx="2667000" cy="857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900" b="1" dirty="0" err="1">
                    <a:solidFill>
                      <a:srgbClr val="0F172A"/>
                    </a:solidFill>
                    <a:latin typeface="Calibri" panose="020F0502020204030204" pitchFamily="34" charset="0"/>
                    <a:ea typeface="Calibri" panose="020F0502020204030204" pitchFamily="34" charset="0"/>
                    <a:cs typeface="Calibri" panose="020F0502020204030204" pitchFamily="34" charset="0"/>
                    <a:sym typeface="Inter"/>
                  </a:rPr>
                  <a:t>Δυν</a:t>
                </a:r>
                <a:r>
                  <a:rPr lang="en-US"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rPr>
                  <a:t>αμική Λειτουργία</a:t>
                </a:r>
                <a:endParaRPr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endParaRPr>
              </a:p>
              <a:p>
                <a:pPr marL="0" lvl="0" indent="0" algn="l" rtl="0">
                  <a:spcBef>
                    <a:spcPts val="600"/>
                  </a:spcBef>
                  <a:spcAft>
                    <a:spcPts val="0"/>
                  </a:spcAft>
                  <a:buNone/>
                </a:pPr>
                <a:endParaRPr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endParaRPr>
              </a:p>
              <a:p>
                <a:pPr marL="0" lvl="0" indent="0" algn="ctr" rtl="0">
                  <a:spcBef>
                    <a:spcPts val="600"/>
                  </a:spcBef>
                  <a:spcAft>
                    <a:spcPts val="0"/>
                  </a:spcAft>
                  <a:buNone/>
                </a:pP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Λειτουργεί</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 </a:t>
                </a: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μέσω</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 </a:t>
                </a: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ενός</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 </a:t>
                </a: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εξελισσόμενου</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 πλα</a:t>
                </a: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ισίου</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 α</a:t>
                </a: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ρχών</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a:t>
                </a:r>
                <a:endParaRPr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endParaRPr>
              </a:p>
            </p:txBody>
          </p:sp>
        </p:grpSp>
        <p:grpSp>
          <p:nvGrpSpPr>
            <p:cNvPr id="121" name="Google Shape;121;p15"/>
            <p:cNvGrpSpPr/>
            <p:nvPr/>
          </p:nvGrpSpPr>
          <p:grpSpPr>
            <a:xfrm>
              <a:off x="4572000" y="2762250"/>
              <a:ext cx="3048000" cy="2381400"/>
              <a:chOff x="0" y="0"/>
              <a:chExt cx="3048000" cy="2381400"/>
            </a:xfrm>
          </p:grpSpPr>
          <p:sp>
            <p:nvSpPr>
              <p:cNvPr id="122" name="Google Shape;122;p15"/>
              <p:cNvSpPr/>
              <p:nvPr/>
            </p:nvSpPr>
            <p:spPr>
              <a:xfrm>
                <a:off x="0" y="0"/>
                <a:ext cx="3048000" cy="2381400"/>
              </a:xfrm>
              <a:prstGeom prst="roundRect">
                <a:avLst>
                  <a:gd name="adj" fmla="val 6666"/>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4" name="Google Shape;124;p15"/>
              <p:cNvSpPr txBox="1"/>
              <p:nvPr/>
            </p:nvSpPr>
            <p:spPr>
              <a:xfrm>
                <a:off x="159159" y="666750"/>
                <a:ext cx="2729681" cy="1714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900" b="1" dirty="0" err="1">
                    <a:solidFill>
                      <a:srgbClr val="0F172A"/>
                    </a:solidFill>
                    <a:latin typeface="Calibri" panose="020F0502020204030204" pitchFamily="34" charset="0"/>
                    <a:ea typeface="Calibri" panose="020F0502020204030204" pitchFamily="34" charset="0"/>
                    <a:cs typeface="Calibri" panose="020F0502020204030204" pitchFamily="34" charset="0"/>
                    <a:sym typeface="Inter"/>
                  </a:rPr>
                  <a:t>Ηθική</a:t>
                </a:r>
                <a:r>
                  <a:rPr lang="en-US"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rPr>
                  <a:t> Κα</a:t>
                </a:r>
                <a:r>
                  <a:rPr lang="en-US" sz="1900" b="1" dirty="0" err="1">
                    <a:solidFill>
                      <a:srgbClr val="0F172A"/>
                    </a:solidFill>
                    <a:latin typeface="Calibri" panose="020F0502020204030204" pitchFamily="34" charset="0"/>
                    <a:ea typeface="Calibri" panose="020F0502020204030204" pitchFamily="34" charset="0"/>
                    <a:cs typeface="Calibri" panose="020F0502020204030204" pitchFamily="34" charset="0"/>
                    <a:sym typeface="Inter"/>
                  </a:rPr>
                  <a:t>θοδήγηση</a:t>
                </a:r>
                <a:endParaRPr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endParaRPr>
              </a:p>
              <a:p>
                <a:pPr marL="0" lvl="0" indent="0" algn="l" rtl="0">
                  <a:spcBef>
                    <a:spcPts val="600"/>
                  </a:spcBef>
                  <a:spcAft>
                    <a:spcPts val="0"/>
                  </a:spcAft>
                  <a:buNone/>
                </a:pPr>
                <a:endParaRPr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endParaRPr>
              </a:p>
              <a:p>
                <a:pPr marL="0" lvl="0" indent="0" algn="ctr" rtl="0">
                  <a:spcBef>
                    <a:spcPts val="600"/>
                  </a:spcBef>
                  <a:spcAft>
                    <a:spcPts val="0"/>
                  </a:spcAft>
                  <a:buNone/>
                </a:pP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Υπό </a:t>
                </a: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τη</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 </a:t>
                </a: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δι</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αρκή εποπτεία της Επιτροπής Δεοντολογίας.</a:t>
                </a:r>
                <a:endParaRPr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endParaRPr>
              </a:p>
            </p:txBody>
          </p:sp>
        </p:grpSp>
        <p:grpSp>
          <p:nvGrpSpPr>
            <p:cNvPr id="125" name="Google Shape;125;p15"/>
            <p:cNvGrpSpPr/>
            <p:nvPr/>
          </p:nvGrpSpPr>
          <p:grpSpPr>
            <a:xfrm>
              <a:off x="8191500" y="2762250"/>
              <a:ext cx="3048000" cy="2558531"/>
              <a:chOff x="0" y="0"/>
              <a:chExt cx="3048000" cy="2558531"/>
            </a:xfrm>
          </p:grpSpPr>
          <p:sp>
            <p:nvSpPr>
              <p:cNvPr id="126" name="Google Shape;126;p15"/>
              <p:cNvSpPr/>
              <p:nvPr/>
            </p:nvSpPr>
            <p:spPr>
              <a:xfrm>
                <a:off x="0" y="0"/>
                <a:ext cx="3048000" cy="2409900"/>
              </a:xfrm>
              <a:prstGeom prst="roundRect">
                <a:avLst>
                  <a:gd name="adj" fmla="val 6666"/>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8" name="Google Shape;128;p15"/>
              <p:cNvSpPr txBox="1"/>
              <p:nvPr/>
            </p:nvSpPr>
            <p:spPr>
              <a:xfrm>
                <a:off x="152514" y="666750"/>
                <a:ext cx="2895486" cy="189178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900" b="1" dirty="0" err="1">
                    <a:solidFill>
                      <a:srgbClr val="0F172A"/>
                    </a:solidFill>
                    <a:latin typeface="Calibri" panose="020F0502020204030204" pitchFamily="34" charset="0"/>
                    <a:ea typeface="Calibri" panose="020F0502020204030204" pitchFamily="34" charset="0"/>
                    <a:cs typeface="Calibri" panose="020F0502020204030204" pitchFamily="34" charset="0"/>
                    <a:sym typeface="Inter"/>
                  </a:rPr>
                  <a:t>Προσ</a:t>
                </a:r>
                <a:r>
                  <a:rPr lang="en-US"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rPr>
                  <a:t>αρμοστικότητα</a:t>
                </a:r>
                <a:endParaRPr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endParaRPr>
              </a:p>
              <a:p>
                <a:pPr marL="0" lvl="0" indent="0" algn="ctr" rtl="0">
                  <a:spcBef>
                    <a:spcPts val="600"/>
                  </a:spcBef>
                  <a:spcAft>
                    <a:spcPts val="0"/>
                  </a:spcAft>
                  <a:buNone/>
                </a:pPr>
                <a:endParaRPr sz="1900" b="1" dirty="0">
                  <a:solidFill>
                    <a:srgbClr val="0F172A"/>
                  </a:solidFill>
                  <a:latin typeface="Calibri" panose="020F0502020204030204" pitchFamily="34" charset="0"/>
                  <a:ea typeface="Calibri" panose="020F0502020204030204" pitchFamily="34" charset="0"/>
                  <a:cs typeface="Calibri" panose="020F0502020204030204" pitchFamily="34" charset="0"/>
                  <a:sym typeface="Inter"/>
                </a:endParaRPr>
              </a:p>
              <a:p>
                <a:pPr marL="0" lvl="0" indent="0" algn="ctr" rtl="0">
                  <a:spcBef>
                    <a:spcPts val="600"/>
                  </a:spcBef>
                  <a:spcAft>
                    <a:spcPts val="0"/>
                  </a:spcAft>
                  <a:buNone/>
                </a:pPr>
                <a:r>
                  <a:rPr lang="en-US" sz="1800" b="0" dirty="0" err="1">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Δι</a:t>
                </a:r>
                <a:r>
                  <a:rPr lang="en-US"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rPr>
                  <a:t>ασφαλίζει συνεχή εναρμόνιση με τις τεχνολογικές εξελίξεις.</a:t>
                </a:r>
                <a:endParaRPr sz="1800" b="0" dirty="0">
                  <a:solidFill>
                    <a:srgbClr val="334155"/>
                  </a:solidFill>
                  <a:latin typeface="Calibri" panose="020F0502020204030204" pitchFamily="34" charset="0"/>
                  <a:ea typeface="Calibri" panose="020F0502020204030204" pitchFamily="34" charset="0"/>
                  <a:cs typeface="Calibri" panose="020F0502020204030204" pitchFamily="34" charset="0"/>
                  <a:sym typeface="Inter"/>
                </a:endParaRPr>
              </a:p>
            </p:txBody>
          </p:sp>
        </p:grpSp>
      </p:grpSp>
      <p:pic>
        <p:nvPicPr>
          <p:cNvPr id="3" name="Εικόνα 2">
            <a:extLst>
              <a:ext uri="{FF2B5EF4-FFF2-40B4-BE49-F238E27FC236}">
                <a16:creationId xmlns:a16="http://schemas.microsoft.com/office/drawing/2014/main" id="{34F4AD6D-3EF9-55AF-7975-1FECC3C9D3CC}"/>
              </a:ext>
            </a:extLst>
          </p:cNvPr>
          <p:cNvPicPr>
            <a:picLocks noChangeAspect="1"/>
          </p:cNvPicPr>
          <p:nvPr/>
        </p:nvPicPr>
        <p:blipFill>
          <a:blip r:embed="rId5"/>
          <a:stretch>
            <a:fillRect/>
          </a:stretch>
        </p:blipFill>
        <p:spPr>
          <a:xfrm>
            <a:off x="2277523" y="3075426"/>
            <a:ext cx="397954" cy="469019"/>
          </a:xfrm>
          <a:prstGeom prst="rect">
            <a:avLst/>
          </a:prstGeom>
        </p:spPr>
      </p:pic>
      <p:pic>
        <p:nvPicPr>
          <p:cNvPr id="5" name="Εικόνα 4">
            <a:extLst>
              <a:ext uri="{FF2B5EF4-FFF2-40B4-BE49-F238E27FC236}">
                <a16:creationId xmlns:a16="http://schemas.microsoft.com/office/drawing/2014/main" id="{E4D17624-8227-DE21-DFA9-3F5D351764AF}"/>
              </a:ext>
            </a:extLst>
          </p:cNvPr>
          <p:cNvPicPr>
            <a:picLocks noChangeAspect="1"/>
          </p:cNvPicPr>
          <p:nvPr/>
        </p:nvPicPr>
        <p:blipFill>
          <a:blip r:embed="rId6"/>
          <a:stretch>
            <a:fillRect/>
          </a:stretch>
        </p:blipFill>
        <p:spPr>
          <a:xfrm>
            <a:off x="5853674" y="3125114"/>
            <a:ext cx="484652" cy="469019"/>
          </a:xfrm>
          <a:prstGeom prst="rect">
            <a:avLst/>
          </a:prstGeom>
        </p:spPr>
      </p:pic>
      <p:pic>
        <p:nvPicPr>
          <p:cNvPr id="7" name="Εικόνα 6">
            <a:extLst>
              <a:ext uri="{FF2B5EF4-FFF2-40B4-BE49-F238E27FC236}">
                <a16:creationId xmlns:a16="http://schemas.microsoft.com/office/drawing/2014/main" id="{170F48E7-A366-49C3-9C30-E4E8ADA6C0C5}"/>
              </a:ext>
            </a:extLst>
          </p:cNvPr>
          <p:cNvPicPr>
            <a:picLocks noChangeAspect="1"/>
          </p:cNvPicPr>
          <p:nvPr/>
        </p:nvPicPr>
        <p:blipFill>
          <a:blip r:embed="rId7"/>
          <a:stretch>
            <a:fillRect/>
          </a:stretch>
        </p:blipFill>
        <p:spPr>
          <a:xfrm>
            <a:off x="9473174" y="3057043"/>
            <a:ext cx="484652" cy="53850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pic>
        <p:nvPicPr>
          <p:cNvPr id="133" name="Google Shape;133;p16"/>
          <p:cNvPicPr preferRelativeResize="0"/>
          <p:nvPr/>
        </p:nvPicPr>
        <p:blipFill rotWithShape="1">
          <a:blip r:embed="rId4">
            <a:alphaModFix/>
            <a:extLst>
              <a:ext uri="{BEBA8EAE-BF5A-486C-A8C5-ECC9F3942E4B}">
                <a14:imgProps xmlns:a14="http://schemas.microsoft.com/office/drawing/2010/main">
                  <a14:imgLayer r:embed="rId5">
                    <a14:imgEffect>
                      <a14:saturation sat="400000"/>
                    </a14:imgEffect>
                  </a14:imgLayer>
                </a14:imgProps>
              </a:ext>
            </a:extLst>
          </a:blip>
          <a:srcRect/>
          <a:stretch/>
        </p:blipFill>
        <p:spPr>
          <a:xfrm>
            <a:off x="0" y="0"/>
            <a:ext cx="12192000" cy="6858000"/>
          </a:xfrm>
          <a:prstGeom prst="rect">
            <a:avLst/>
          </a:prstGeom>
          <a:noFill/>
          <a:ln>
            <a:noFill/>
          </a:ln>
        </p:spPr>
      </p:pic>
      <p:sp>
        <p:nvSpPr>
          <p:cNvPr id="134" name="Google Shape;134;p16"/>
          <p:cNvSpPr txBox="1"/>
          <p:nvPr/>
        </p:nvSpPr>
        <p:spPr>
          <a:xfrm>
            <a:off x="771525" y="581025"/>
            <a:ext cx="10839600" cy="507900"/>
          </a:xfrm>
          <a:prstGeom prst="rect">
            <a:avLst/>
          </a:prstGeom>
          <a:solidFill>
            <a:srgbClr val="000000">
              <a:alpha val="0"/>
            </a:srgbClr>
          </a:solidFill>
          <a:ln>
            <a:noFill/>
          </a:ln>
        </p:spPr>
        <p:txBody>
          <a:bodyPr spcFirstLastPara="1" wrap="square" lIns="0" tIns="0" rIns="0" bIns="0" anchor="ctr" anchorCtr="0">
            <a:spAutoFit/>
          </a:bodyPr>
          <a:lstStyle/>
          <a:p>
            <a:pPr marL="0" lvl="0" indent="0" algn="l" rtl="0">
              <a:spcBef>
                <a:spcPts val="0"/>
              </a:spcBef>
              <a:spcAft>
                <a:spcPts val="0"/>
              </a:spcAft>
              <a:buNone/>
            </a:pPr>
            <a:r>
              <a:rPr lang="en-US" sz="3300" b="1" i="0" u="none" strike="noStrike" dirty="0" err="1">
                <a:solidFill>
                  <a:srgbClr val="0F172A"/>
                </a:solidFill>
                <a:latin typeface="Calibri"/>
                <a:ea typeface="Calibri"/>
                <a:cs typeface="Calibri"/>
                <a:sym typeface="Calibri"/>
              </a:rPr>
              <a:t>Άξονες</a:t>
            </a:r>
            <a:r>
              <a:rPr lang="en-US" sz="3300" b="1" i="0" u="none" strike="noStrike" dirty="0">
                <a:solidFill>
                  <a:srgbClr val="0F172A"/>
                </a:solidFill>
                <a:latin typeface="Calibri"/>
                <a:ea typeface="Calibri"/>
                <a:cs typeface="Calibri"/>
                <a:sym typeface="Calibri"/>
              </a:rPr>
              <a:t> </a:t>
            </a:r>
            <a:r>
              <a:rPr lang="en-US" sz="3300" b="1" i="0" u="none" strike="noStrike" dirty="0" err="1">
                <a:solidFill>
                  <a:srgbClr val="0F172A"/>
                </a:solidFill>
                <a:latin typeface="Calibri"/>
                <a:ea typeface="Calibri"/>
                <a:cs typeface="Calibri"/>
                <a:sym typeface="Calibri"/>
              </a:rPr>
              <a:t>Αξιο</a:t>
            </a:r>
            <a:r>
              <a:rPr lang="en-US" sz="3300" b="1" i="0" u="none" strike="noStrike" dirty="0">
                <a:solidFill>
                  <a:srgbClr val="0F172A"/>
                </a:solidFill>
                <a:latin typeface="Calibri"/>
                <a:ea typeface="Calibri"/>
                <a:cs typeface="Calibri"/>
                <a:sym typeface="Calibri"/>
              </a:rPr>
              <a:t>ποίησης Τεχνητής Νοημοσύνης</a:t>
            </a:r>
            <a:endParaRPr sz="3300" b="1" i="0" u="none" strike="noStrike" dirty="0">
              <a:solidFill>
                <a:srgbClr val="0F172A"/>
              </a:solidFill>
              <a:latin typeface="Calibri"/>
              <a:ea typeface="Calibri"/>
              <a:cs typeface="Calibri"/>
              <a:sym typeface="Calibri"/>
            </a:endParaRPr>
          </a:p>
        </p:txBody>
      </p:sp>
      <p:sp>
        <p:nvSpPr>
          <p:cNvPr id="135" name="Google Shape;135;p16"/>
          <p:cNvSpPr/>
          <p:nvPr/>
        </p:nvSpPr>
        <p:spPr>
          <a:xfrm>
            <a:off x="581025" y="581025"/>
            <a:ext cx="76200" cy="552600"/>
          </a:xfrm>
          <a:prstGeom prst="rect">
            <a:avLst/>
          </a:prstGeom>
          <a:solidFill>
            <a:srgbClr val="00508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grpSp>
        <p:nvGrpSpPr>
          <p:cNvPr id="136" name="Google Shape;136;p16"/>
          <p:cNvGrpSpPr/>
          <p:nvPr/>
        </p:nvGrpSpPr>
        <p:grpSpPr>
          <a:xfrm>
            <a:off x="581025" y="1714500"/>
            <a:ext cx="2590800" cy="4000500"/>
            <a:chOff x="581025" y="1714500"/>
            <a:chExt cx="2590800" cy="4000500"/>
          </a:xfrm>
        </p:grpSpPr>
        <p:sp>
          <p:nvSpPr>
            <p:cNvPr id="137" name="Google Shape;137;p16"/>
            <p:cNvSpPr/>
            <p:nvPr/>
          </p:nvSpPr>
          <p:spPr>
            <a:xfrm>
              <a:off x="581025" y="1714500"/>
              <a:ext cx="2590800" cy="4000500"/>
            </a:xfrm>
            <a:prstGeom prst="roundRect">
              <a:avLst>
                <a:gd name="adj" fmla="val 5882"/>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9" name="Google Shape;139;p16"/>
            <p:cNvSpPr txBox="1"/>
            <p:nvPr/>
          </p:nvSpPr>
          <p:spPr>
            <a:xfrm>
              <a:off x="771525" y="2857500"/>
              <a:ext cx="22098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dirty="0" err="1">
                  <a:solidFill>
                    <a:srgbClr val="0F172A"/>
                  </a:solidFill>
                  <a:latin typeface="Calibri"/>
                  <a:ea typeface="Calibri"/>
                  <a:cs typeface="Calibri"/>
                  <a:sym typeface="Calibri"/>
                </a:rPr>
                <a:t>Ακ</a:t>
              </a:r>
              <a:r>
                <a:rPr lang="en-US" sz="2400" b="1" dirty="0">
                  <a:solidFill>
                    <a:srgbClr val="0F172A"/>
                  </a:solidFill>
                  <a:latin typeface="Calibri"/>
                  <a:ea typeface="Calibri"/>
                  <a:cs typeface="Calibri"/>
                  <a:sym typeface="Calibri"/>
                </a:rPr>
                <a:t>αδημαϊκή Ακεραιότητα</a:t>
              </a:r>
              <a:endParaRPr sz="2400" b="1" dirty="0">
                <a:solidFill>
                  <a:srgbClr val="0F172A"/>
                </a:solidFill>
                <a:latin typeface="Calibri"/>
                <a:ea typeface="Calibri"/>
                <a:cs typeface="Calibri"/>
                <a:sym typeface="Calibri"/>
              </a:endParaRPr>
            </a:p>
          </p:txBody>
        </p:sp>
        <p:sp>
          <p:nvSpPr>
            <p:cNvPr id="140" name="Google Shape;140;p16"/>
            <p:cNvSpPr txBox="1"/>
            <p:nvPr/>
          </p:nvSpPr>
          <p:spPr>
            <a:xfrm>
              <a:off x="771525" y="3796275"/>
              <a:ext cx="2209800" cy="1714500"/>
            </a:xfrm>
            <a:prstGeom prst="rect">
              <a:avLst/>
            </a:prstGeom>
            <a:solidFill>
              <a:srgbClr val="000000">
                <a:alpha val="0"/>
              </a:srgbClr>
            </a:solidFill>
            <a:ln>
              <a:noFill/>
            </a:ln>
          </p:spPr>
          <p:txBody>
            <a:bodyPr spcFirstLastPara="1" wrap="square" lIns="0" tIns="0" rIns="0" bIns="0" anchor="t" anchorCtr="0">
              <a:noAutofit/>
            </a:bodyPr>
            <a:lstStyle/>
            <a:p>
              <a:pPr marL="0" lvl="0" indent="0" algn="ctr" rtl="0">
                <a:spcBef>
                  <a:spcPts val="0"/>
                </a:spcBef>
                <a:spcAft>
                  <a:spcPts val="0"/>
                </a:spcAft>
                <a:buNone/>
              </a:pPr>
              <a:r>
                <a:rPr lang="en-US" sz="1800" i="0" u="none" strike="noStrike" dirty="0">
                  <a:solidFill>
                    <a:srgbClr val="334155"/>
                  </a:solidFill>
                  <a:latin typeface="Calibri"/>
                  <a:ea typeface="Calibri"/>
                  <a:cs typeface="Calibri"/>
                  <a:sym typeface="Calibri"/>
                </a:rPr>
                <a:t>Η </a:t>
              </a:r>
              <a:r>
                <a:rPr lang="en-US" sz="1800" i="0" u="none" strike="noStrike" dirty="0" err="1">
                  <a:solidFill>
                    <a:srgbClr val="334155"/>
                  </a:solidFill>
                  <a:latin typeface="Calibri"/>
                  <a:ea typeface="Calibri"/>
                  <a:cs typeface="Calibri"/>
                  <a:sym typeface="Calibri"/>
                </a:rPr>
                <a:t>Τεχνητή</a:t>
              </a:r>
              <a:r>
                <a:rPr lang="en-US" sz="1800" i="0" u="none" strike="noStrike" dirty="0">
                  <a:solidFill>
                    <a:srgbClr val="334155"/>
                  </a:solidFill>
                  <a:latin typeface="Calibri"/>
                  <a:ea typeface="Calibri"/>
                  <a:cs typeface="Calibri"/>
                  <a:sym typeface="Calibri"/>
                </a:rPr>
                <a:t> </a:t>
              </a:r>
              <a:r>
                <a:rPr lang="en-US" sz="1800" i="0" u="none" strike="noStrike" dirty="0" err="1">
                  <a:solidFill>
                    <a:srgbClr val="334155"/>
                  </a:solidFill>
                  <a:latin typeface="Calibri"/>
                  <a:ea typeface="Calibri"/>
                  <a:cs typeface="Calibri"/>
                  <a:sym typeface="Calibri"/>
                </a:rPr>
                <a:t>Νοημοσύνη</a:t>
              </a:r>
              <a:r>
                <a:rPr lang="en-US" sz="1800" i="0" u="none" strike="noStrike" dirty="0">
                  <a:solidFill>
                    <a:srgbClr val="334155"/>
                  </a:solidFill>
                  <a:latin typeface="Calibri"/>
                  <a:ea typeface="Calibri"/>
                  <a:cs typeface="Calibri"/>
                  <a:sym typeface="Calibri"/>
                </a:rPr>
                <a:t> </a:t>
              </a:r>
              <a:r>
                <a:rPr lang="en-US" sz="1800" i="0" u="none" strike="noStrike" dirty="0" err="1">
                  <a:solidFill>
                    <a:srgbClr val="334155"/>
                  </a:solidFill>
                  <a:latin typeface="Calibri"/>
                  <a:ea typeface="Calibri"/>
                  <a:cs typeface="Calibri"/>
                  <a:sym typeface="Calibri"/>
                </a:rPr>
                <a:t>ως</a:t>
              </a:r>
              <a:r>
                <a:rPr lang="en-US" sz="1800" i="0" u="none" strike="noStrike" dirty="0">
                  <a:solidFill>
                    <a:srgbClr val="334155"/>
                  </a:solidFill>
                  <a:latin typeface="Calibri"/>
                  <a:ea typeface="Calibri"/>
                  <a:cs typeface="Calibri"/>
                  <a:sym typeface="Calibri"/>
                </a:rPr>
                <a:t> υπ</a:t>
              </a:r>
              <a:r>
                <a:rPr lang="en-US" sz="1800" i="0" u="none" strike="noStrike" dirty="0" err="1">
                  <a:solidFill>
                    <a:srgbClr val="334155"/>
                  </a:solidFill>
                  <a:latin typeface="Calibri"/>
                  <a:ea typeface="Calibri"/>
                  <a:cs typeface="Calibri"/>
                  <a:sym typeface="Calibri"/>
                </a:rPr>
                <a:t>οστηρικτικό</a:t>
              </a:r>
              <a:r>
                <a:rPr lang="en-US" sz="1800" i="0" u="none" strike="noStrike" dirty="0">
                  <a:solidFill>
                    <a:srgbClr val="334155"/>
                  </a:solidFill>
                  <a:latin typeface="Calibri"/>
                  <a:ea typeface="Calibri"/>
                  <a:cs typeface="Calibri"/>
                  <a:sym typeface="Calibri"/>
                </a:rPr>
                <a:t> </a:t>
              </a:r>
              <a:r>
                <a:rPr lang="en-US" sz="1800" i="0" u="none" strike="noStrike" dirty="0" err="1">
                  <a:solidFill>
                    <a:srgbClr val="334155"/>
                  </a:solidFill>
                  <a:latin typeface="Calibri"/>
                  <a:ea typeface="Calibri"/>
                  <a:cs typeface="Calibri"/>
                  <a:sym typeface="Calibri"/>
                </a:rPr>
                <a:t>μέσο</a:t>
              </a:r>
              <a:r>
                <a:rPr lang="en-US" sz="1800" i="0" u="none" strike="noStrike" dirty="0">
                  <a:solidFill>
                    <a:srgbClr val="334155"/>
                  </a:solidFill>
                  <a:latin typeface="Calibri"/>
                  <a:ea typeface="Calibri"/>
                  <a:cs typeface="Calibri"/>
                  <a:sym typeface="Calibri"/>
                </a:rPr>
                <a:t>, </a:t>
              </a:r>
              <a:r>
                <a:rPr lang="en-US" sz="1800" i="0" u="none" strike="noStrike" dirty="0" err="1">
                  <a:solidFill>
                    <a:srgbClr val="334155"/>
                  </a:solidFill>
                  <a:latin typeface="Calibri"/>
                  <a:ea typeface="Calibri"/>
                  <a:cs typeface="Calibri"/>
                  <a:sym typeface="Calibri"/>
                </a:rPr>
                <a:t>όχι</a:t>
              </a:r>
              <a:r>
                <a:rPr lang="en-US" sz="1800" i="0" u="none" strike="noStrike" dirty="0">
                  <a:solidFill>
                    <a:srgbClr val="334155"/>
                  </a:solidFill>
                  <a:latin typeface="Calibri"/>
                  <a:ea typeface="Calibri"/>
                  <a:cs typeface="Calibri"/>
                  <a:sym typeface="Calibri"/>
                </a:rPr>
                <a:t> </a:t>
              </a:r>
              <a:r>
                <a:rPr lang="en-US" sz="1800" i="0" u="none" strike="noStrike" dirty="0" err="1">
                  <a:solidFill>
                    <a:srgbClr val="334155"/>
                  </a:solidFill>
                  <a:latin typeface="Calibri"/>
                  <a:ea typeface="Calibri"/>
                  <a:cs typeface="Calibri"/>
                  <a:sym typeface="Calibri"/>
                </a:rPr>
                <a:t>ως</a:t>
              </a:r>
              <a:r>
                <a:rPr lang="en-US" sz="1800" i="0" u="none" strike="noStrike" dirty="0">
                  <a:solidFill>
                    <a:srgbClr val="334155"/>
                  </a:solidFill>
                  <a:latin typeface="Calibri"/>
                  <a:ea typeface="Calibri"/>
                  <a:cs typeface="Calibri"/>
                  <a:sym typeface="Calibri"/>
                </a:rPr>
                <a:t> υπ</a:t>
              </a:r>
              <a:r>
                <a:rPr lang="en-US" sz="1800" i="0" u="none" strike="noStrike" dirty="0" err="1">
                  <a:solidFill>
                    <a:srgbClr val="334155"/>
                  </a:solidFill>
                  <a:latin typeface="Calibri"/>
                  <a:ea typeface="Calibri"/>
                  <a:cs typeface="Calibri"/>
                  <a:sym typeface="Calibri"/>
                </a:rPr>
                <a:t>οκ</a:t>
              </a:r>
              <a:r>
                <a:rPr lang="en-US" sz="1800" i="0" u="none" strike="noStrike" dirty="0">
                  <a:solidFill>
                    <a:srgbClr val="334155"/>
                  </a:solidFill>
                  <a:latin typeface="Calibri"/>
                  <a:ea typeface="Calibri"/>
                  <a:cs typeface="Calibri"/>
                  <a:sym typeface="Calibri"/>
                </a:rPr>
                <a:t>ατάστατο εργασίας.</a:t>
              </a:r>
              <a:endParaRPr sz="1800" i="0" u="none" strike="noStrike" dirty="0">
                <a:solidFill>
                  <a:srgbClr val="334155"/>
                </a:solidFill>
                <a:latin typeface="Calibri"/>
                <a:ea typeface="Calibri"/>
                <a:cs typeface="Calibri"/>
                <a:sym typeface="Calibri"/>
              </a:endParaRPr>
            </a:p>
          </p:txBody>
        </p:sp>
      </p:grpSp>
      <p:grpSp>
        <p:nvGrpSpPr>
          <p:cNvPr id="141" name="Google Shape;141;p16"/>
          <p:cNvGrpSpPr/>
          <p:nvPr/>
        </p:nvGrpSpPr>
        <p:grpSpPr>
          <a:xfrm>
            <a:off x="3409950" y="1714500"/>
            <a:ext cx="2590800" cy="4000500"/>
            <a:chOff x="3409950" y="1714500"/>
            <a:chExt cx="2590800" cy="4000500"/>
          </a:xfrm>
        </p:grpSpPr>
        <p:sp>
          <p:nvSpPr>
            <p:cNvPr id="142" name="Google Shape;142;p16"/>
            <p:cNvSpPr/>
            <p:nvPr/>
          </p:nvSpPr>
          <p:spPr>
            <a:xfrm>
              <a:off x="3409950" y="1714500"/>
              <a:ext cx="2590800" cy="4000500"/>
            </a:xfrm>
            <a:prstGeom prst="roundRect">
              <a:avLst>
                <a:gd name="adj" fmla="val 5882"/>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4" name="Google Shape;144;p16"/>
            <p:cNvSpPr txBox="1"/>
            <p:nvPr/>
          </p:nvSpPr>
          <p:spPr>
            <a:xfrm>
              <a:off x="3600450" y="2857500"/>
              <a:ext cx="22098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dirty="0">
                  <a:solidFill>
                    <a:srgbClr val="0F172A"/>
                  </a:solidFill>
                  <a:latin typeface="Calibri"/>
                  <a:ea typeface="Calibri"/>
                  <a:cs typeface="Calibri"/>
                  <a:sym typeface="Calibri"/>
                </a:rPr>
                <a:t>EU AI Act</a:t>
              </a:r>
              <a:endParaRPr sz="2400" b="1" dirty="0">
                <a:solidFill>
                  <a:srgbClr val="0F172A"/>
                </a:solidFill>
                <a:latin typeface="Calibri"/>
                <a:ea typeface="Calibri"/>
                <a:cs typeface="Calibri"/>
                <a:sym typeface="Calibri"/>
              </a:endParaRPr>
            </a:p>
          </p:txBody>
        </p:sp>
        <p:sp>
          <p:nvSpPr>
            <p:cNvPr id="145" name="Google Shape;145;p16"/>
            <p:cNvSpPr txBox="1"/>
            <p:nvPr/>
          </p:nvSpPr>
          <p:spPr>
            <a:xfrm>
              <a:off x="3600450" y="3796275"/>
              <a:ext cx="2209800" cy="1714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800" dirty="0" err="1">
                  <a:solidFill>
                    <a:srgbClr val="334155"/>
                  </a:solidFill>
                  <a:latin typeface="Calibri"/>
                  <a:ea typeface="Calibri"/>
                  <a:cs typeface="Calibri"/>
                  <a:sym typeface="Calibri"/>
                </a:rPr>
                <a:t>Πλήρης</a:t>
              </a:r>
              <a:r>
                <a:rPr lang="en-US" sz="1800" dirty="0">
                  <a:solidFill>
                    <a:srgbClr val="334155"/>
                  </a:solidFill>
                  <a:latin typeface="Calibri"/>
                  <a:ea typeface="Calibri"/>
                  <a:cs typeface="Calibri"/>
                  <a:sym typeface="Calibri"/>
                </a:rPr>
                <a:t> </a:t>
              </a:r>
              <a:r>
                <a:rPr lang="en-US" sz="1800" dirty="0" err="1">
                  <a:solidFill>
                    <a:srgbClr val="334155"/>
                  </a:solidFill>
                  <a:latin typeface="Calibri"/>
                  <a:ea typeface="Calibri"/>
                  <a:cs typeface="Calibri"/>
                  <a:sym typeface="Calibri"/>
                </a:rPr>
                <a:t>εν</a:t>
              </a:r>
              <a:r>
                <a:rPr lang="en-US" sz="1800" dirty="0">
                  <a:solidFill>
                    <a:srgbClr val="334155"/>
                  </a:solidFill>
                  <a:latin typeface="Calibri"/>
                  <a:ea typeface="Calibri"/>
                  <a:cs typeface="Calibri"/>
                  <a:sym typeface="Calibri"/>
                </a:rPr>
                <a:t>αρμόνιση με τα ευρωπαϊκά πρότυπα διαφάνειας.</a:t>
              </a:r>
              <a:endParaRPr sz="1800" dirty="0">
                <a:solidFill>
                  <a:srgbClr val="334155"/>
                </a:solidFill>
                <a:latin typeface="Calibri"/>
                <a:ea typeface="Calibri"/>
                <a:cs typeface="Calibri"/>
                <a:sym typeface="Calibri"/>
              </a:endParaRPr>
            </a:p>
          </p:txBody>
        </p:sp>
      </p:grpSp>
      <p:grpSp>
        <p:nvGrpSpPr>
          <p:cNvPr id="146" name="Google Shape;146;p16"/>
          <p:cNvGrpSpPr/>
          <p:nvPr/>
        </p:nvGrpSpPr>
        <p:grpSpPr>
          <a:xfrm>
            <a:off x="6238875" y="1714500"/>
            <a:ext cx="2590800" cy="4000500"/>
            <a:chOff x="6238875" y="1714500"/>
            <a:chExt cx="2590800" cy="4000500"/>
          </a:xfrm>
        </p:grpSpPr>
        <p:sp>
          <p:nvSpPr>
            <p:cNvPr id="147" name="Google Shape;147;p16"/>
            <p:cNvSpPr/>
            <p:nvPr/>
          </p:nvSpPr>
          <p:spPr>
            <a:xfrm>
              <a:off x="6238875" y="1714500"/>
              <a:ext cx="2590800" cy="4000500"/>
            </a:xfrm>
            <a:prstGeom prst="roundRect">
              <a:avLst>
                <a:gd name="adj" fmla="val 5882"/>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9" name="Google Shape;149;p16"/>
            <p:cNvSpPr txBox="1"/>
            <p:nvPr/>
          </p:nvSpPr>
          <p:spPr>
            <a:xfrm>
              <a:off x="6429375" y="2857500"/>
              <a:ext cx="22098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dirty="0">
                  <a:solidFill>
                    <a:srgbClr val="0F172A"/>
                  </a:solidFill>
                  <a:latin typeface="Calibri"/>
                  <a:ea typeface="Calibri"/>
                  <a:cs typeface="Calibri"/>
                  <a:sym typeface="Calibri"/>
                </a:rPr>
                <a:t>GDPR</a:t>
              </a:r>
              <a:endParaRPr sz="2400" b="1" dirty="0">
                <a:solidFill>
                  <a:srgbClr val="0F172A"/>
                </a:solidFill>
                <a:latin typeface="Calibri"/>
                <a:ea typeface="Calibri"/>
                <a:cs typeface="Calibri"/>
                <a:sym typeface="Calibri"/>
              </a:endParaRPr>
            </a:p>
          </p:txBody>
        </p:sp>
        <p:sp>
          <p:nvSpPr>
            <p:cNvPr id="150" name="Google Shape;150;p16"/>
            <p:cNvSpPr txBox="1"/>
            <p:nvPr/>
          </p:nvSpPr>
          <p:spPr>
            <a:xfrm>
              <a:off x="6429375" y="3796275"/>
              <a:ext cx="2209800" cy="1714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800" dirty="0" err="1">
                  <a:solidFill>
                    <a:srgbClr val="334155"/>
                  </a:solidFill>
                  <a:latin typeface="Calibri"/>
                  <a:ea typeface="Calibri"/>
                  <a:cs typeface="Calibri"/>
                  <a:sym typeface="Calibri"/>
                </a:rPr>
                <a:t>Αυστηρή</a:t>
              </a:r>
              <a:r>
                <a:rPr lang="en-US" sz="1800" dirty="0">
                  <a:solidFill>
                    <a:srgbClr val="334155"/>
                  </a:solidFill>
                  <a:latin typeface="Calibri"/>
                  <a:ea typeface="Calibri"/>
                  <a:cs typeface="Calibri"/>
                  <a:sym typeface="Calibri"/>
                </a:rPr>
                <a:t> π</a:t>
              </a:r>
              <a:r>
                <a:rPr lang="en-US" sz="1800" dirty="0" err="1">
                  <a:solidFill>
                    <a:srgbClr val="334155"/>
                  </a:solidFill>
                  <a:latin typeface="Calibri"/>
                  <a:ea typeface="Calibri"/>
                  <a:cs typeface="Calibri"/>
                  <a:sym typeface="Calibri"/>
                </a:rPr>
                <a:t>ροστ</a:t>
              </a:r>
              <a:r>
                <a:rPr lang="en-US" sz="1800" dirty="0">
                  <a:solidFill>
                    <a:srgbClr val="334155"/>
                  </a:solidFill>
                  <a:latin typeface="Calibri"/>
                  <a:ea typeface="Calibri"/>
                  <a:cs typeface="Calibri"/>
                  <a:sym typeface="Calibri"/>
                </a:rPr>
                <a:t>ασία ταυτοποιήσιμων δεδομένων φοιτητών.</a:t>
              </a:r>
              <a:endParaRPr sz="1800" dirty="0">
                <a:solidFill>
                  <a:srgbClr val="334155"/>
                </a:solidFill>
                <a:latin typeface="Calibri"/>
                <a:ea typeface="Calibri"/>
                <a:cs typeface="Calibri"/>
                <a:sym typeface="Calibri"/>
              </a:endParaRPr>
            </a:p>
          </p:txBody>
        </p:sp>
      </p:grpSp>
      <p:grpSp>
        <p:nvGrpSpPr>
          <p:cNvPr id="151" name="Google Shape;151;p16"/>
          <p:cNvGrpSpPr/>
          <p:nvPr/>
        </p:nvGrpSpPr>
        <p:grpSpPr>
          <a:xfrm>
            <a:off x="9067800" y="1714500"/>
            <a:ext cx="2590800" cy="4000500"/>
            <a:chOff x="9067800" y="1714500"/>
            <a:chExt cx="2590800" cy="4000500"/>
          </a:xfrm>
        </p:grpSpPr>
        <p:sp>
          <p:nvSpPr>
            <p:cNvPr id="152" name="Google Shape;152;p16"/>
            <p:cNvSpPr/>
            <p:nvPr/>
          </p:nvSpPr>
          <p:spPr>
            <a:xfrm>
              <a:off x="9067800" y="1714500"/>
              <a:ext cx="2590800" cy="4000500"/>
            </a:xfrm>
            <a:prstGeom prst="roundRect">
              <a:avLst>
                <a:gd name="adj" fmla="val 5882"/>
              </a:avLst>
            </a:prstGeom>
            <a:solidFill>
              <a:srgbClr val="F8FAFC"/>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4" name="Google Shape;154;p16"/>
            <p:cNvSpPr txBox="1"/>
            <p:nvPr/>
          </p:nvSpPr>
          <p:spPr>
            <a:xfrm>
              <a:off x="9258300" y="2857500"/>
              <a:ext cx="2209800" cy="5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400" b="1">
                  <a:solidFill>
                    <a:srgbClr val="0F172A"/>
                  </a:solidFill>
                  <a:latin typeface="Calibri"/>
                  <a:ea typeface="Calibri"/>
                  <a:cs typeface="Calibri"/>
                  <a:sym typeface="Calibri"/>
                </a:rPr>
                <a:t>Εκπαιδευτική Υπευθυνότητα</a:t>
              </a:r>
              <a:endParaRPr sz="2400" b="1">
                <a:solidFill>
                  <a:srgbClr val="0F172A"/>
                </a:solidFill>
                <a:latin typeface="Calibri"/>
                <a:ea typeface="Calibri"/>
                <a:cs typeface="Calibri"/>
                <a:sym typeface="Calibri"/>
              </a:endParaRPr>
            </a:p>
          </p:txBody>
        </p:sp>
        <p:sp>
          <p:nvSpPr>
            <p:cNvPr id="155" name="Google Shape;155;p16"/>
            <p:cNvSpPr txBox="1"/>
            <p:nvPr/>
          </p:nvSpPr>
          <p:spPr>
            <a:xfrm>
              <a:off x="9067800" y="3803450"/>
              <a:ext cx="2590800" cy="1714500"/>
            </a:xfrm>
            <a:prstGeom prst="rect">
              <a:avLst/>
            </a:prstGeom>
            <a:solidFill>
              <a:srgbClr val="000000">
                <a:alpha val="0"/>
              </a:srgbClr>
            </a:solidFill>
            <a:ln>
              <a:noFill/>
            </a:ln>
          </p:spPr>
          <p:txBody>
            <a:bodyPr spcFirstLastPara="1" wrap="square" lIns="0" tIns="0" rIns="0" bIns="0" anchor="t" anchorCtr="0">
              <a:noAutofit/>
            </a:bodyPr>
            <a:lstStyle/>
            <a:p>
              <a:pPr marL="0" lvl="0" indent="0" algn="ctr" rtl="0">
                <a:spcBef>
                  <a:spcPts val="0"/>
                </a:spcBef>
                <a:spcAft>
                  <a:spcPts val="0"/>
                </a:spcAft>
                <a:buNone/>
              </a:pPr>
              <a:r>
                <a:rPr lang="en-US" sz="1700" i="0" u="none" strike="noStrike" dirty="0" err="1">
                  <a:solidFill>
                    <a:srgbClr val="334155"/>
                  </a:solidFill>
                  <a:latin typeface="Calibri"/>
                  <a:ea typeface="Calibri"/>
                  <a:cs typeface="Calibri"/>
                  <a:sym typeface="Calibri"/>
                </a:rPr>
                <a:t>Κριτική</a:t>
              </a:r>
              <a:r>
                <a:rPr lang="en-US" sz="1700" i="0" u="none" strike="noStrike" dirty="0">
                  <a:solidFill>
                    <a:srgbClr val="334155"/>
                  </a:solidFill>
                  <a:latin typeface="Calibri"/>
                  <a:ea typeface="Calibri"/>
                  <a:cs typeface="Calibri"/>
                  <a:sym typeface="Calibri"/>
                </a:rPr>
                <a:t> α</a:t>
              </a:r>
              <a:r>
                <a:rPr lang="en-US" sz="1700" i="0" u="none" strike="noStrike" dirty="0" err="1">
                  <a:solidFill>
                    <a:srgbClr val="334155"/>
                  </a:solidFill>
                  <a:latin typeface="Calibri"/>
                  <a:ea typeface="Calibri"/>
                  <a:cs typeface="Calibri"/>
                  <a:sym typeface="Calibri"/>
                </a:rPr>
                <a:t>ξιολόγηση</a:t>
              </a:r>
              <a:r>
                <a:rPr lang="en-US" sz="1700" i="0" u="none" strike="noStrike" dirty="0">
                  <a:solidFill>
                    <a:srgbClr val="334155"/>
                  </a:solidFill>
                  <a:latin typeface="Calibri"/>
                  <a:ea typeface="Calibri"/>
                  <a:cs typeface="Calibri"/>
                  <a:sym typeface="Calibri"/>
                </a:rPr>
                <a:t> </a:t>
              </a:r>
              <a:r>
                <a:rPr lang="en-US" sz="1700" i="0" u="none" strike="noStrike" dirty="0" err="1">
                  <a:solidFill>
                    <a:srgbClr val="334155"/>
                  </a:solidFill>
                  <a:latin typeface="Calibri"/>
                  <a:ea typeface="Calibri"/>
                  <a:cs typeface="Calibri"/>
                  <a:sym typeface="Calibri"/>
                </a:rPr>
                <a:t>των</a:t>
              </a:r>
              <a:r>
                <a:rPr lang="en-US" sz="1700" i="0" u="none" strike="noStrike" dirty="0">
                  <a:solidFill>
                    <a:srgbClr val="334155"/>
                  </a:solidFill>
                  <a:latin typeface="Calibri"/>
                  <a:ea typeface="Calibri"/>
                  <a:cs typeface="Calibri"/>
                  <a:sym typeface="Calibri"/>
                </a:rPr>
                <a:t> απ</a:t>
              </a:r>
              <a:r>
                <a:rPr lang="en-US" sz="1700" i="0" u="none" strike="noStrike" dirty="0" err="1">
                  <a:solidFill>
                    <a:srgbClr val="334155"/>
                  </a:solidFill>
                  <a:latin typeface="Calibri"/>
                  <a:ea typeface="Calibri"/>
                  <a:cs typeface="Calibri"/>
                  <a:sym typeface="Calibri"/>
                </a:rPr>
                <a:t>οτελεσμάτων</a:t>
              </a:r>
              <a:r>
                <a:rPr lang="en-US" sz="1700" i="0" u="none" strike="noStrike" dirty="0">
                  <a:solidFill>
                    <a:srgbClr val="334155"/>
                  </a:solidFill>
                  <a:latin typeface="Calibri"/>
                  <a:ea typeface="Calibri"/>
                  <a:cs typeface="Calibri"/>
                  <a:sym typeface="Calibri"/>
                </a:rPr>
                <a:t> </a:t>
              </a:r>
              <a:r>
                <a:rPr lang="en-US" sz="1700" i="0" u="none" strike="noStrike" dirty="0" err="1">
                  <a:solidFill>
                    <a:srgbClr val="334155"/>
                  </a:solidFill>
                  <a:latin typeface="Calibri"/>
                  <a:ea typeface="Calibri"/>
                  <a:cs typeface="Calibri"/>
                  <a:sym typeface="Calibri"/>
                </a:rPr>
                <a:t>της</a:t>
              </a:r>
              <a:r>
                <a:rPr lang="en-US" sz="1700" i="0" u="none" strike="noStrike" dirty="0">
                  <a:solidFill>
                    <a:srgbClr val="334155"/>
                  </a:solidFill>
                  <a:latin typeface="Calibri"/>
                  <a:ea typeface="Calibri"/>
                  <a:cs typeface="Calibri"/>
                  <a:sym typeface="Calibri"/>
                </a:rPr>
                <a:t> </a:t>
              </a:r>
              <a:r>
                <a:rPr lang="en-US" sz="1700" i="0" u="none" strike="noStrike" dirty="0" err="1">
                  <a:solidFill>
                    <a:srgbClr val="334155"/>
                  </a:solidFill>
                  <a:latin typeface="Calibri"/>
                  <a:ea typeface="Calibri"/>
                  <a:cs typeface="Calibri"/>
                  <a:sym typeface="Calibri"/>
                </a:rPr>
                <a:t>Τεχνητής</a:t>
              </a:r>
              <a:r>
                <a:rPr lang="en-US" sz="1700" i="0" u="none" strike="noStrike" dirty="0">
                  <a:solidFill>
                    <a:srgbClr val="334155"/>
                  </a:solidFill>
                  <a:latin typeface="Calibri"/>
                  <a:ea typeface="Calibri"/>
                  <a:cs typeface="Calibri"/>
                  <a:sym typeface="Calibri"/>
                </a:rPr>
                <a:t> </a:t>
              </a:r>
              <a:r>
                <a:rPr lang="en-US" sz="1700" i="0" u="none" strike="noStrike" dirty="0" err="1">
                  <a:solidFill>
                    <a:srgbClr val="334155"/>
                  </a:solidFill>
                  <a:latin typeface="Calibri"/>
                  <a:ea typeface="Calibri"/>
                  <a:cs typeface="Calibri"/>
                  <a:sym typeface="Calibri"/>
                </a:rPr>
                <a:t>Νοημοσύνης</a:t>
              </a:r>
              <a:r>
                <a:rPr lang="en-US" sz="1700" i="0" u="none" strike="noStrike" dirty="0">
                  <a:solidFill>
                    <a:srgbClr val="334155"/>
                  </a:solidFill>
                  <a:latin typeface="Calibri"/>
                  <a:ea typeface="Calibri"/>
                  <a:cs typeface="Calibri"/>
                  <a:sym typeface="Calibri"/>
                </a:rPr>
                <a:t> και </a:t>
              </a:r>
              <a:r>
                <a:rPr lang="en-US" sz="1700" i="0" u="none" strike="noStrike" dirty="0" err="1">
                  <a:solidFill>
                    <a:srgbClr val="334155"/>
                  </a:solidFill>
                  <a:latin typeface="Calibri"/>
                  <a:ea typeface="Calibri"/>
                  <a:cs typeface="Calibri"/>
                  <a:sym typeface="Calibri"/>
                </a:rPr>
                <a:t>χρήση</a:t>
              </a:r>
              <a:r>
                <a:rPr lang="en-US" sz="1700" dirty="0">
                  <a:solidFill>
                    <a:srgbClr val="334155"/>
                  </a:solidFill>
                  <a:latin typeface="Calibri"/>
                  <a:ea typeface="Calibri"/>
                  <a:cs typeface="Calibri"/>
                  <a:sym typeface="Calibri"/>
                </a:rPr>
                <a:t> </a:t>
              </a:r>
              <a:r>
                <a:rPr lang="en-US" sz="1700" i="0" u="none" strike="noStrike" dirty="0" err="1">
                  <a:solidFill>
                    <a:srgbClr val="334155"/>
                  </a:solidFill>
                  <a:latin typeface="Calibri"/>
                  <a:ea typeface="Calibri"/>
                  <a:cs typeface="Calibri"/>
                  <a:sym typeface="Calibri"/>
                </a:rPr>
                <a:t>γι</a:t>
              </a:r>
              <a:r>
                <a:rPr lang="en-US" sz="1700" i="0" u="none" strike="noStrike" dirty="0">
                  <a:solidFill>
                    <a:srgbClr val="334155"/>
                  </a:solidFill>
                  <a:latin typeface="Calibri"/>
                  <a:ea typeface="Calibri"/>
                  <a:cs typeface="Calibri"/>
                  <a:sym typeface="Calibri"/>
                </a:rPr>
                <a:t>α την εξατομίκευση της διδασκαλίας και αυτοματοποίηση διοικητικών εργασιών.</a:t>
              </a:r>
              <a:endParaRPr sz="1700" i="0" u="none" strike="noStrike" dirty="0">
                <a:solidFill>
                  <a:srgbClr val="334155"/>
                </a:solidFill>
                <a:latin typeface="Calibri"/>
                <a:ea typeface="Calibri"/>
                <a:cs typeface="Calibri"/>
                <a:sym typeface="Calibri"/>
              </a:endParaRPr>
            </a:p>
          </p:txBody>
        </p:sp>
      </p:grpSp>
      <p:pic>
        <p:nvPicPr>
          <p:cNvPr id="3" name="Εικόνα 2">
            <a:extLst>
              <a:ext uri="{FF2B5EF4-FFF2-40B4-BE49-F238E27FC236}">
                <a16:creationId xmlns:a16="http://schemas.microsoft.com/office/drawing/2014/main" id="{00D59FAA-15DA-6485-ADC2-BAC9E0128F40}"/>
              </a:ext>
            </a:extLst>
          </p:cNvPr>
          <p:cNvPicPr>
            <a:picLocks noChangeAspect="1"/>
          </p:cNvPicPr>
          <p:nvPr/>
        </p:nvPicPr>
        <p:blipFill>
          <a:blip r:embed="rId6"/>
          <a:stretch>
            <a:fillRect/>
          </a:stretch>
        </p:blipFill>
        <p:spPr>
          <a:xfrm>
            <a:off x="1577394" y="2094217"/>
            <a:ext cx="598062" cy="559058"/>
          </a:xfrm>
          <a:prstGeom prst="rect">
            <a:avLst/>
          </a:prstGeom>
        </p:spPr>
      </p:pic>
      <p:pic>
        <p:nvPicPr>
          <p:cNvPr id="5" name="Εικόνα 4">
            <a:extLst>
              <a:ext uri="{FF2B5EF4-FFF2-40B4-BE49-F238E27FC236}">
                <a16:creationId xmlns:a16="http://schemas.microsoft.com/office/drawing/2014/main" id="{A99294DE-F761-3F5C-7FED-04C8E3A0281D}"/>
              </a:ext>
            </a:extLst>
          </p:cNvPr>
          <p:cNvPicPr>
            <a:picLocks noChangeAspect="1"/>
          </p:cNvPicPr>
          <p:nvPr/>
        </p:nvPicPr>
        <p:blipFill>
          <a:blip r:embed="rId7"/>
          <a:stretch>
            <a:fillRect/>
          </a:stretch>
        </p:blipFill>
        <p:spPr>
          <a:xfrm>
            <a:off x="4465313" y="2183402"/>
            <a:ext cx="480313" cy="469873"/>
          </a:xfrm>
          <a:prstGeom prst="rect">
            <a:avLst/>
          </a:prstGeom>
        </p:spPr>
      </p:pic>
      <p:pic>
        <p:nvPicPr>
          <p:cNvPr id="7" name="Εικόνα 6">
            <a:extLst>
              <a:ext uri="{FF2B5EF4-FFF2-40B4-BE49-F238E27FC236}">
                <a16:creationId xmlns:a16="http://schemas.microsoft.com/office/drawing/2014/main" id="{C3DF307A-4751-C913-685C-5C33737CF206}"/>
              </a:ext>
            </a:extLst>
          </p:cNvPr>
          <p:cNvPicPr>
            <a:picLocks noChangeAspect="1"/>
          </p:cNvPicPr>
          <p:nvPr/>
        </p:nvPicPr>
        <p:blipFill>
          <a:blip r:embed="rId8"/>
          <a:stretch>
            <a:fillRect/>
          </a:stretch>
        </p:blipFill>
        <p:spPr>
          <a:xfrm>
            <a:off x="7294119" y="2149592"/>
            <a:ext cx="480312" cy="537491"/>
          </a:xfrm>
          <a:prstGeom prst="rect">
            <a:avLst/>
          </a:prstGeom>
        </p:spPr>
      </p:pic>
      <p:pic>
        <p:nvPicPr>
          <p:cNvPr id="9" name="Εικόνα 8">
            <a:extLst>
              <a:ext uri="{FF2B5EF4-FFF2-40B4-BE49-F238E27FC236}">
                <a16:creationId xmlns:a16="http://schemas.microsoft.com/office/drawing/2014/main" id="{E408D494-7EB8-AB18-360F-A0F2E5D1B658}"/>
              </a:ext>
            </a:extLst>
          </p:cNvPr>
          <p:cNvPicPr>
            <a:picLocks noChangeAspect="1"/>
          </p:cNvPicPr>
          <p:nvPr/>
        </p:nvPicPr>
        <p:blipFill>
          <a:blip r:embed="rId9"/>
          <a:stretch>
            <a:fillRect/>
          </a:stretch>
        </p:blipFill>
        <p:spPr>
          <a:xfrm>
            <a:off x="10090858" y="2149592"/>
            <a:ext cx="544683" cy="4287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pic>
        <p:nvPicPr>
          <p:cNvPr id="160" name="Google Shape;160;p17"/>
          <p:cNvPicPr preferRelativeResize="0"/>
          <p:nvPr/>
        </p:nvPicPr>
        <p:blipFill rotWithShape="1">
          <a:blip r:embed="rId4">
            <a:alphaModFix/>
            <a:extLst>
              <a:ext uri="{BEBA8EAE-BF5A-486C-A8C5-ECC9F3942E4B}">
                <a14:imgProps xmlns:a14="http://schemas.microsoft.com/office/drawing/2010/main">
                  <a14:imgLayer r:embed="rId5">
                    <a14:imgEffect>
                      <a14:saturation sat="400000"/>
                    </a14:imgEffect>
                  </a14:imgLayer>
                </a14:imgProps>
              </a:ext>
            </a:extLst>
          </a:blip>
          <a:srcRect/>
          <a:stretch/>
        </p:blipFill>
        <p:spPr>
          <a:xfrm>
            <a:off x="0" y="0"/>
            <a:ext cx="12192000" cy="6858000"/>
          </a:xfrm>
          <a:prstGeom prst="rect">
            <a:avLst/>
          </a:prstGeom>
          <a:noFill/>
          <a:ln>
            <a:noFill/>
          </a:ln>
        </p:spPr>
      </p:pic>
      <p:sp>
        <p:nvSpPr>
          <p:cNvPr id="161" name="Google Shape;161;p17"/>
          <p:cNvSpPr/>
          <p:nvPr/>
        </p:nvSpPr>
        <p:spPr>
          <a:xfrm>
            <a:off x="581025" y="581025"/>
            <a:ext cx="76200" cy="552600"/>
          </a:xfrm>
          <a:prstGeom prst="rect">
            <a:avLst/>
          </a:prstGeom>
          <a:solidFill>
            <a:srgbClr val="005088"/>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62" name="Google Shape;162;p17"/>
          <p:cNvSpPr txBox="1"/>
          <p:nvPr/>
        </p:nvSpPr>
        <p:spPr>
          <a:xfrm>
            <a:off x="771525" y="581025"/>
            <a:ext cx="10839600" cy="552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300" b="1">
                <a:solidFill>
                  <a:srgbClr val="0F172A"/>
                </a:solidFill>
                <a:latin typeface="Calibri"/>
                <a:ea typeface="Calibri"/>
                <a:cs typeface="Calibri"/>
                <a:sym typeface="Calibri"/>
              </a:rPr>
              <a:t>Δράσεις Διαμόρφωσης Πολιτικής</a:t>
            </a:r>
            <a:endParaRPr sz="3300" b="1">
              <a:solidFill>
                <a:srgbClr val="0F172A"/>
              </a:solidFill>
              <a:latin typeface="Calibri"/>
              <a:ea typeface="Calibri"/>
              <a:cs typeface="Calibri"/>
              <a:sym typeface="Calibri"/>
            </a:endParaRPr>
          </a:p>
        </p:txBody>
      </p:sp>
      <p:grpSp>
        <p:nvGrpSpPr>
          <p:cNvPr id="163" name="Google Shape;163;p17"/>
          <p:cNvGrpSpPr/>
          <p:nvPr/>
        </p:nvGrpSpPr>
        <p:grpSpPr>
          <a:xfrm>
            <a:off x="581025" y="1524000"/>
            <a:ext cx="5133900" cy="4381500"/>
            <a:chOff x="581025" y="1524000"/>
            <a:chExt cx="5133900" cy="4381500"/>
          </a:xfrm>
        </p:grpSpPr>
        <p:sp>
          <p:nvSpPr>
            <p:cNvPr id="164" name="Google Shape;164;p17"/>
            <p:cNvSpPr/>
            <p:nvPr/>
          </p:nvSpPr>
          <p:spPr>
            <a:xfrm>
              <a:off x="581025" y="1524000"/>
              <a:ext cx="5133900" cy="4381500"/>
            </a:xfrm>
            <a:prstGeom prst="roundRect">
              <a:avLst>
                <a:gd name="adj" fmla="val 3478"/>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165" name="Google Shape;165;p17"/>
            <p:cNvPicPr preferRelativeResize="0"/>
            <p:nvPr/>
          </p:nvPicPr>
          <p:blipFill rotWithShape="1">
            <a:blip r:embed="rId6">
              <a:alphaModFix/>
            </a:blip>
            <a:srcRect t="26047" b="26047"/>
            <a:stretch/>
          </p:blipFill>
          <p:spPr>
            <a:xfrm>
              <a:off x="581025" y="1524000"/>
              <a:ext cx="5133900" cy="2286000"/>
            </a:xfrm>
            <a:prstGeom prst="roundRect">
              <a:avLst>
                <a:gd name="adj" fmla="val 6666"/>
              </a:avLst>
            </a:prstGeom>
            <a:noFill/>
            <a:ln>
              <a:noFill/>
            </a:ln>
          </p:spPr>
        </p:pic>
        <p:sp>
          <p:nvSpPr>
            <p:cNvPr id="166" name="Google Shape;166;p17"/>
            <p:cNvSpPr txBox="1"/>
            <p:nvPr/>
          </p:nvSpPr>
          <p:spPr>
            <a:xfrm>
              <a:off x="819150" y="3952875"/>
              <a:ext cx="4657800" cy="3333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2400" b="1" dirty="0" err="1">
                  <a:solidFill>
                    <a:srgbClr val="005088"/>
                  </a:solidFill>
                  <a:latin typeface="Calibri"/>
                  <a:ea typeface="Calibri"/>
                  <a:cs typeface="Calibri"/>
                  <a:sym typeface="Calibri"/>
                </a:rPr>
                <a:t>Διεθνής</a:t>
              </a:r>
              <a:r>
                <a:rPr lang="en-US" sz="2400" b="1" dirty="0">
                  <a:solidFill>
                    <a:srgbClr val="005088"/>
                  </a:solidFill>
                  <a:latin typeface="Calibri"/>
                  <a:ea typeface="Calibri"/>
                  <a:cs typeface="Calibri"/>
                  <a:sym typeface="Calibri"/>
                </a:rPr>
                <a:t> </a:t>
              </a:r>
              <a:r>
                <a:rPr lang="en-US" sz="2400" b="1" dirty="0" err="1">
                  <a:solidFill>
                    <a:srgbClr val="005088"/>
                  </a:solidFill>
                  <a:latin typeface="Calibri"/>
                  <a:ea typeface="Calibri"/>
                  <a:cs typeface="Calibri"/>
                  <a:sym typeface="Calibri"/>
                </a:rPr>
                <a:t>Εκ</a:t>
              </a:r>
              <a:r>
                <a:rPr lang="en-US" sz="2400" b="1" dirty="0">
                  <a:solidFill>
                    <a:srgbClr val="005088"/>
                  </a:solidFill>
                  <a:latin typeface="Calibri"/>
                  <a:ea typeface="Calibri"/>
                  <a:cs typeface="Calibri"/>
                  <a:sym typeface="Calibri"/>
                </a:rPr>
                <a:t>προσώπηση</a:t>
              </a:r>
              <a:endParaRPr sz="2400" b="1" dirty="0">
                <a:solidFill>
                  <a:srgbClr val="005088"/>
                </a:solidFill>
                <a:latin typeface="Calibri"/>
                <a:ea typeface="Calibri"/>
                <a:cs typeface="Calibri"/>
                <a:sym typeface="Calibri"/>
              </a:endParaRPr>
            </a:p>
          </p:txBody>
        </p:sp>
        <p:sp>
          <p:nvSpPr>
            <p:cNvPr id="167" name="Google Shape;167;p17"/>
            <p:cNvSpPr txBox="1"/>
            <p:nvPr/>
          </p:nvSpPr>
          <p:spPr>
            <a:xfrm>
              <a:off x="819150" y="4381500"/>
              <a:ext cx="4657800" cy="133350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US" sz="1800">
                  <a:solidFill>
                    <a:srgbClr val="334155"/>
                  </a:solidFill>
                  <a:latin typeface="Calibri"/>
                  <a:ea typeface="Calibri"/>
                  <a:cs typeface="Calibri"/>
                  <a:sym typeface="Calibri"/>
                </a:rPr>
                <a:t>Ημερίδα από το </a:t>
              </a:r>
              <a:r>
                <a:rPr lang="en-US" sz="1800" b="1">
                  <a:solidFill>
                    <a:srgbClr val="334155"/>
                  </a:solidFill>
                  <a:latin typeface="Calibri"/>
                  <a:ea typeface="Calibri"/>
                  <a:cs typeface="Calibri"/>
                  <a:sym typeface="Calibri"/>
                </a:rPr>
                <a:t>Διεθνές Πανεπιστήμιο της Ελλάδος</a:t>
              </a:r>
              <a:r>
                <a:rPr lang="en-US" sz="1800">
                  <a:solidFill>
                    <a:srgbClr val="334155"/>
                  </a:solidFill>
                  <a:latin typeface="Calibri"/>
                  <a:ea typeface="Calibri"/>
                  <a:cs typeface="Calibri"/>
                  <a:sym typeface="Calibri"/>
                </a:rPr>
                <a:t> στις Βρυξέλλες, με τίτλο </a:t>
              </a:r>
              <a:r>
                <a:rPr lang="en-US" sz="1800" b="1">
                  <a:solidFill>
                    <a:srgbClr val="334155"/>
                  </a:solidFill>
                  <a:latin typeface="Calibri"/>
                  <a:ea typeface="Calibri"/>
                  <a:cs typeface="Calibri"/>
                  <a:sym typeface="Calibri"/>
                </a:rPr>
                <a:t>«Το AI ως εργαλείο μεταρρύθμισης: Ευρωπαϊκές εξελίξεις και προοπτικές»</a:t>
              </a:r>
              <a:r>
                <a:rPr lang="en-US" sz="1800">
                  <a:solidFill>
                    <a:srgbClr val="334155"/>
                  </a:solidFill>
                  <a:latin typeface="Calibri"/>
                  <a:ea typeface="Calibri"/>
                  <a:cs typeface="Calibri"/>
                  <a:sym typeface="Calibri"/>
                </a:rPr>
                <a:t>, εντάσσεται στην ευρύτερη στρατηγική του ιδρύματος.</a:t>
              </a:r>
              <a:endParaRPr sz="1800">
                <a:solidFill>
                  <a:srgbClr val="334155"/>
                </a:solidFill>
                <a:latin typeface="Calibri"/>
                <a:ea typeface="Calibri"/>
                <a:cs typeface="Calibri"/>
                <a:sym typeface="Calibri"/>
              </a:endParaRPr>
            </a:p>
          </p:txBody>
        </p:sp>
      </p:grpSp>
      <p:grpSp>
        <p:nvGrpSpPr>
          <p:cNvPr id="168" name="Google Shape;168;p17"/>
          <p:cNvGrpSpPr/>
          <p:nvPr/>
        </p:nvGrpSpPr>
        <p:grpSpPr>
          <a:xfrm>
            <a:off x="6477000" y="1524000"/>
            <a:ext cx="5133900" cy="4381500"/>
            <a:chOff x="6477000" y="1524000"/>
            <a:chExt cx="5133900" cy="4381500"/>
          </a:xfrm>
        </p:grpSpPr>
        <p:sp>
          <p:nvSpPr>
            <p:cNvPr id="169" name="Google Shape;169;p17"/>
            <p:cNvSpPr/>
            <p:nvPr/>
          </p:nvSpPr>
          <p:spPr>
            <a:xfrm>
              <a:off x="6477000" y="1524000"/>
              <a:ext cx="5133900" cy="4381500"/>
            </a:xfrm>
            <a:prstGeom prst="roundRect">
              <a:avLst>
                <a:gd name="adj" fmla="val 3478"/>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pic>
          <p:nvPicPr>
            <p:cNvPr id="170" name="Google Shape;170;p17"/>
            <p:cNvPicPr preferRelativeResize="0"/>
            <p:nvPr/>
          </p:nvPicPr>
          <p:blipFill rotWithShape="1">
            <a:blip r:embed="rId7">
              <a:alphaModFix/>
            </a:blip>
            <a:srcRect t="22132" b="22132"/>
            <a:stretch/>
          </p:blipFill>
          <p:spPr>
            <a:xfrm>
              <a:off x="6477000" y="1524000"/>
              <a:ext cx="5133900" cy="2286000"/>
            </a:xfrm>
            <a:prstGeom prst="roundRect">
              <a:avLst>
                <a:gd name="adj" fmla="val 6666"/>
              </a:avLst>
            </a:prstGeom>
            <a:noFill/>
            <a:ln>
              <a:noFill/>
            </a:ln>
          </p:spPr>
        </p:pic>
        <p:sp>
          <p:nvSpPr>
            <p:cNvPr id="171" name="Google Shape;171;p17"/>
            <p:cNvSpPr txBox="1"/>
            <p:nvPr/>
          </p:nvSpPr>
          <p:spPr>
            <a:xfrm>
              <a:off x="6715125" y="3952875"/>
              <a:ext cx="4657800" cy="333300"/>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US" sz="2400" b="1" dirty="0">
                  <a:solidFill>
                    <a:srgbClr val="005088"/>
                  </a:solidFill>
                  <a:latin typeface="Calibri"/>
                  <a:ea typeface="Calibri"/>
                  <a:cs typeface="Calibri"/>
                  <a:sym typeface="Calibri"/>
                </a:rPr>
                <a:t>Επίπ</a:t>
              </a:r>
              <a:r>
                <a:rPr lang="en-US" sz="2400" b="1" dirty="0" err="1">
                  <a:solidFill>
                    <a:srgbClr val="005088"/>
                  </a:solidFill>
                  <a:latin typeface="Calibri"/>
                  <a:ea typeface="Calibri"/>
                  <a:cs typeface="Calibri"/>
                  <a:sym typeface="Calibri"/>
                </a:rPr>
                <a:t>εδο</a:t>
              </a:r>
              <a:r>
                <a:rPr lang="en-US" sz="2400" b="1" dirty="0">
                  <a:solidFill>
                    <a:srgbClr val="005088"/>
                  </a:solidFill>
                  <a:latin typeface="Calibri"/>
                  <a:ea typeface="Calibri"/>
                  <a:cs typeface="Calibri"/>
                  <a:sym typeface="Calibri"/>
                </a:rPr>
                <a:t> </a:t>
              </a:r>
              <a:r>
                <a:rPr lang="en-US" sz="2400" b="1" dirty="0" err="1">
                  <a:solidFill>
                    <a:srgbClr val="005088"/>
                  </a:solidFill>
                  <a:latin typeface="Calibri"/>
                  <a:ea typeface="Calibri"/>
                  <a:cs typeface="Calibri"/>
                  <a:sym typeface="Calibri"/>
                </a:rPr>
                <a:t>Τμήμ</a:t>
              </a:r>
              <a:r>
                <a:rPr lang="en-US" sz="2400" b="1" dirty="0">
                  <a:solidFill>
                    <a:srgbClr val="005088"/>
                  </a:solidFill>
                  <a:latin typeface="Calibri"/>
                  <a:ea typeface="Calibri"/>
                  <a:cs typeface="Calibri"/>
                  <a:sym typeface="Calibri"/>
                </a:rPr>
                <a:t>ατος</a:t>
              </a:r>
              <a:endParaRPr sz="2400" b="1" dirty="0">
                <a:solidFill>
                  <a:srgbClr val="005088"/>
                </a:solidFill>
                <a:latin typeface="Calibri"/>
                <a:ea typeface="Calibri"/>
                <a:cs typeface="Calibri"/>
                <a:sym typeface="Calibri"/>
              </a:endParaRPr>
            </a:p>
          </p:txBody>
        </p:sp>
        <p:sp>
          <p:nvSpPr>
            <p:cNvPr id="172" name="Google Shape;172;p17"/>
            <p:cNvSpPr txBox="1"/>
            <p:nvPr/>
          </p:nvSpPr>
          <p:spPr>
            <a:xfrm>
              <a:off x="6715125" y="4381500"/>
              <a:ext cx="4657800" cy="133350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US" sz="1800">
                  <a:solidFill>
                    <a:srgbClr val="334155"/>
                  </a:solidFill>
                  <a:latin typeface="Calibri"/>
                  <a:ea typeface="Calibri"/>
                  <a:cs typeface="Calibri"/>
                  <a:sym typeface="Calibri"/>
                </a:rPr>
                <a:t>Οι διδάσκοντες ενσωματώνουν στα </a:t>
              </a:r>
              <a:r>
                <a:rPr lang="en-US" sz="1800" b="1">
                  <a:solidFill>
                    <a:srgbClr val="334155"/>
                  </a:solidFill>
                  <a:latin typeface="Calibri"/>
                  <a:ea typeface="Calibri"/>
                  <a:cs typeface="Calibri"/>
                  <a:sym typeface="Calibri"/>
                </a:rPr>
                <a:t>syllabi</a:t>
              </a:r>
              <a:r>
                <a:rPr lang="en-US" sz="1800">
                  <a:solidFill>
                    <a:srgbClr val="334155"/>
                  </a:solidFill>
                  <a:latin typeface="Calibri"/>
                  <a:ea typeface="Calibri"/>
                  <a:cs typeface="Calibri"/>
                  <a:sym typeface="Calibri"/>
                </a:rPr>
                <a:t> συγκεκριμένους κανόνες για το πώς επιτρέπεται η χρήση </a:t>
              </a:r>
              <a:r>
                <a:rPr lang="en-US" sz="1800" b="1">
                  <a:solidFill>
                    <a:srgbClr val="334155"/>
                  </a:solidFill>
                  <a:latin typeface="Calibri"/>
                  <a:ea typeface="Calibri"/>
                  <a:cs typeface="Calibri"/>
                  <a:sym typeface="Calibri"/>
                </a:rPr>
                <a:t>Generative AI (GenAI)</a:t>
              </a:r>
              <a:r>
                <a:rPr lang="en-US" sz="1800">
                  <a:solidFill>
                    <a:srgbClr val="334155"/>
                  </a:solidFill>
                  <a:latin typeface="Calibri"/>
                  <a:ea typeface="Calibri"/>
                  <a:cs typeface="Calibri"/>
                  <a:sym typeface="Calibri"/>
                </a:rPr>
                <a:t> στις εργασίες εξαμήνου.</a:t>
              </a:r>
              <a:endParaRPr sz="1800">
                <a:solidFill>
                  <a:srgbClr val="334155"/>
                </a:solidFill>
                <a:latin typeface="Calibri"/>
                <a:ea typeface="Calibri"/>
                <a:cs typeface="Calibri"/>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pic>
        <p:nvPicPr>
          <p:cNvPr id="177" name="Google Shape;177;p18" descr="image.png"/>
          <p:cNvPicPr preferRelativeResize="0"/>
          <p:nvPr/>
        </p:nvPicPr>
        <p:blipFill rotWithShape="1">
          <a:blip r:embed="rId3">
            <a:alphaModFix/>
            <a:extLst>
              <a:ext uri="{BEBA8EAE-BF5A-486C-A8C5-ECC9F3942E4B}">
                <a14:imgProps xmlns:a14="http://schemas.microsoft.com/office/drawing/2010/main">
                  <a14:imgLayer r:embed="rId4">
                    <a14:imgEffect>
                      <a14:saturation sat="400000"/>
                    </a14:imgEffect>
                  </a14:imgLayer>
                </a14:imgProps>
              </a:ext>
            </a:extLst>
          </a:blip>
          <a:srcRect/>
          <a:stretch/>
        </p:blipFill>
        <p:spPr>
          <a:xfrm>
            <a:off x="0" y="0"/>
            <a:ext cx="12192000" cy="6858000"/>
          </a:xfrm>
          <a:prstGeom prst="rect">
            <a:avLst/>
          </a:prstGeom>
          <a:noFill/>
          <a:ln>
            <a:noFill/>
          </a:ln>
        </p:spPr>
      </p:pic>
      <p:grpSp>
        <p:nvGrpSpPr>
          <p:cNvPr id="178" name="Google Shape;178;p18"/>
          <p:cNvGrpSpPr/>
          <p:nvPr/>
        </p:nvGrpSpPr>
        <p:grpSpPr>
          <a:xfrm>
            <a:off x="581025" y="1714500"/>
            <a:ext cx="11077575" cy="4000500"/>
            <a:chOff x="581025" y="1714500"/>
            <a:chExt cx="11077575" cy="4000500"/>
          </a:xfrm>
        </p:grpSpPr>
        <p:sp>
          <p:nvSpPr>
            <p:cNvPr id="179" name="Google Shape;179;p18"/>
            <p:cNvSpPr/>
            <p:nvPr/>
          </p:nvSpPr>
          <p:spPr>
            <a:xfrm>
              <a:off x="581025" y="1714500"/>
              <a:ext cx="2590800" cy="4000500"/>
            </a:xfrm>
            <a:prstGeom prst="roundRect">
              <a:avLst>
                <a:gd name="adj" fmla="val 5882"/>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dirty="0"/>
            </a:p>
          </p:txBody>
        </p:sp>
        <p:sp>
          <p:nvSpPr>
            <p:cNvPr id="180" name="Google Shape;180;p18"/>
            <p:cNvSpPr/>
            <p:nvPr/>
          </p:nvSpPr>
          <p:spPr>
            <a:xfrm>
              <a:off x="3409950" y="1714500"/>
              <a:ext cx="2590800" cy="4000500"/>
            </a:xfrm>
            <a:prstGeom prst="roundRect">
              <a:avLst>
                <a:gd name="adj" fmla="val 5882"/>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1" name="Google Shape;181;p18"/>
            <p:cNvSpPr/>
            <p:nvPr/>
          </p:nvSpPr>
          <p:spPr>
            <a:xfrm>
              <a:off x="6238875" y="1714500"/>
              <a:ext cx="2590800" cy="4000500"/>
            </a:xfrm>
            <a:prstGeom prst="roundRect">
              <a:avLst>
                <a:gd name="adj" fmla="val 5882"/>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82" name="Google Shape;182;p18"/>
            <p:cNvSpPr/>
            <p:nvPr/>
          </p:nvSpPr>
          <p:spPr>
            <a:xfrm>
              <a:off x="9067800" y="1714500"/>
              <a:ext cx="2590800" cy="4000500"/>
            </a:xfrm>
            <a:prstGeom prst="roundRect">
              <a:avLst>
                <a:gd name="adj" fmla="val 5882"/>
              </a:avLst>
            </a:prstGeom>
            <a:solidFill>
              <a:srgbClr val="FFFFFF"/>
            </a:solidFill>
            <a:ln w="9525" cap="flat" cmpd="sng">
              <a:solidFill>
                <a:srgbClr val="E2E8F0"/>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grpSp>
      <p:sp>
        <p:nvSpPr>
          <p:cNvPr id="188" name="Google Shape;188;p18"/>
          <p:cNvSpPr txBox="1"/>
          <p:nvPr/>
        </p:nvSpPr>
        <p:spPr>
          <a:xfrm>
            <a:off x="771525" y="2857500"/>
            <a:ext cx="2209800" cy="369300"/>
          </a:xfrm>
          <a:prstGeom prst="rect">
            <a:avLst/>
          </a:prstGeom>
          <a:solidFill>
            <a:srgbClr val="000000">
              <a:alpha val="0"/>
            </a:srgbClr>
          </a:solidFill>
          <a:ln>
            <a:noFill/>
          </a:ln>
        </p:spPr>
        <p:txBody>
          <a:bodyPr spcFirstLastPara="1" wrap="square" lIns="0" tIns="0" rIns="0" bIns="0" anchor="ctr" anchorCtr="0">
            <a:spAutoFit/>
          </a:bodyPr>
          <a:lstStyle/>
          <a:p>
            <a:pPr marL="0" lvl="0" indent="0" algn="ctr" rtl="0">
              <a:spcBef>
                <a:spcPts val="0"/>
              </a:spcBef>
              <a:spcAft>
                <a:spcPts val="0"/>
              </a:spcAft>
              <a:buNone/>
            </a:pPr>
            <a:r>
              <a:rPr lang="en-US" sz="2400" b="1">
                <a:solidFill>
                  <a:srgbClr val="0F172A"/>
                </a:solidFill>
                <a:latin typeface="Calibri"/>
                <a:ea typeface="Calibri"/>
                <a:cs typeface="Calibri"/>
                <a:sym typeface="Calibri"/>
              </a:rPr>
              <a:t>1. Καθοδήγηση</a:t>
            </a:r>
            <a:endParaRPr sz="2400" b="1">
              <a:solidFill>
                <a:srgbClr val="0F172A"/>
              </a:solidFill>
              <a:latin typeface="Calibri"/>
              <a:ea typeface="Calibri"/>
              <a:cs typeface="Calibri"/>
              <a:sym typeface="Calibri"/>
            </a:endParaRPr>
          </a:p>
        </p:txBody>
      </p:sp>
      <p:sp>
        <p:nvSpPr>
          <p:cNvPr id="189" name="Google Shape;189;p18"/>
          <p:cNvSpPr txBox="1"/>
          <p:nvPr/>
        </p:nvSpPr>
        <p:spPr>
          <a:xfrm>
            <a:off x="771525" y="3333750"/>
            <a:ext cx="2209800" cy="1023600"/>
          </a:xfrm>
          <a:prstGeom prst="rect">
            <a:avLst/>
          </a:prstGeom>
          <a:solidFill>
            <a:srgbClr val="000000">
              <a:alpha val="0"/>
            </a:srgbClr>
          </a:solidFill>
          <a:ln>
            <a:noFill/>
          </a:ln>
        </p:spPr>
        <p:txBody>
          <a:bodyPr spcFirstLastPara="1" wrap="square" lIns="95250" tIns="95250" rIns="95250" bIns="95250" anchor="t" anchorCtr="0">
            <a:spAutoFit/>
          </a:bodyPr>
          <a:lstStyle/>
          <a:p>
            <a:pPr marL="0" lvl="0" indent="0" algn="ctr" rtl="0">
              <a:spcBef>
                <a:spcPts val="0"/>
              </a:spcBef>
              <a:spcAft>
                <a:spcPts val="0"/>
              </a:spcAft>
              <a:buNone/>
            </a:pPr>
            <a:r>
              <a:rPr lang="en-US" sz="1800">
                <a:solidFill>
                  <a:srgbClr val="334155"/>
                </a:solidFill>
                <a:latin typeface="Calibri"/>
                <a:ea typeface="Calibri"/>
                <a:cs typeface="Calibri"/>
                <a:sym typeface="Calibri"/>
              </a:rPr>
              <a:t>Ενημέρωση ΔΕΠ για GenAI στη διδακτική διαδικασία.</a:t>
            </a:r>
            <a:endParaRPr sz="1800">
              <a:solidFill>
                <a:srgbClr val="334155"/>
              </a:solidFill>
              <a:latin typeface="Calibri"/>
              <a:ea typeface="Calibri"/>
              <a:cs typeface="Calibri"/>
              <a:sym typeface="Calibri"/>
            </a:endParaRPr>
          </a:p>
        </p:txBody>
      </p:sp>
      <p:sp>
        <p:nvSpPr>
          <p:cNvPr id="190" name="Google Shape;190;p18"/>
          <p:cNvSpPr txBox="1"/>
          <p:nvPr/>
        </p:nvSpPr>
        <p:spPr>
          <a:xfrm>
            <a:off x="3600450" y="2857500"/>
            <a:ext cx="2209800" cy="369300"/>
          </a:xfrm>
          <a:prstGeom prst="rect">
            <a:avLst/>
          </a:prstGeom>
          <a:solidFill>
            <a:srgbClr val="000000">
              <a:alpha val="0"/>
            </a:srgbClr>
          </a:solidFill>
          <a:ln>
            <a:noFill/>
          </a:ln>
        </p:spPr>
        <p:txBody>
          <a:bodyPr spcFirstLastPara="1" wrap="square" lIns="0" tIns="0" rIns="0" bIns="0" anchor="ctr" anchorCtr="0">
            <a:spAutoFit/>
          </a:bodyPr>
          <a:lstStyle/>
          <a:p>
            <a:pPr marL="0" lvl="0" indent="0" algn="ctr" rtl="0">
              <a:spcBef>
                <a:spcPts val="0"/>
              </a:spcBef>
              <a:spcAft>
                <a:spcPts val="0"/>
              </a:spcAft>
              <a:buNone/>
            </a:pPr>
            <a:r>
              <a:rPr lang="en-US" sz="2400" b="1">
                <a:solidFill>
                  <a:srgbClr val="0F172A"/>
                </a:solidFill>
                <a:latin typeface="Calibri"/>
                <a:ea typeface="Calibri"/>
                <a:cs typeface="Calibri"/>
                <a:sym typeface="Calibri"/>
              </a:rPr>
              <a:t>2. Ακεραιότητα</a:t>
            </a:r>
            <a:endParaRPr sz="2400" b="1">
              <a:solidFill>
                <a:srgbClr val="0F172A"/>
              </a:solidFill>
              <a:latin typeface="Calibri"/>
              <a:ea typeface="Calibri"/>
              <a:cs typeface="Calibri"/>
              <a:sym typeface="Calibri"/>
            </a:endParaRPr>
          </a:p>
        </p:txBody>
      </p:sp>
      <p:sp>
        <p:nvSpPr>
          <p:cNvPr id="191" name="Google Shape;191;p18"/>
          <p:cNvSpPr txBox="1"/>
          <p:nvPr/>
        </p:nvSpPr>
        <p:spPr>
          <a:xfrm>
            <a:off x="3600450" y="3333750"/>
            <a:ext cx="2209800" cy="1854900"/>
          </a:xfrm>
          <a:prstGeom prst="rect">
            <a:avLst/>
          </a:prstGeom>
          <a:solidFill>
            <a:srgbClr val="000000">
              <a:alpha val="0"/>
            </a:srgbClr>
          </a:solidFill>
          <a:ln>
            <a:noFill/>
          </a:ln>
        </p:spPr>
        <p:txBody>
          <a:bodyPr spcFirstLastPara="1" wrap="square" lIns="95250" tIns="95250" rIns="95250" bIns="95250" anchor="t" anchorCtr="0">
            <a:spAutoFit/>
          </a:bodyPr>
          <a:lstStyle/>
          <a:p>
            <a:pPr marL="0" lvl="0" indent="0" algn="ctr" rtl="0">
              <a:spcBef>
                <a:spcPts val="0"/>
              </a:spcBef>
              <a:spcAft>
                <a:spcPts val="0"/>
              </a:spcAft>
              <a:buNone/>
            </a:pPr>
            <a:r>
              <a:rPr lang="en-US" sz="1800">
                <a:solidFill>
                  <a:srgbClr val="334155"/>
                </a:solidFill>
                <a:latin typeface="Calibri"/>
                <a:ea typeface="Calibri"/>
                <a:cs typeface="Calibri"/>
                <a:sym typeface="Calibri"/>
              </a:rPr>
              <a:t>Χρήση Τεχνητής Νοημοσύνης για ενίσχυση κριτικής σκέψης και αποτροπή λογοκλοπής.</a:t>
            </a:r>
            <a:endParaRPr sz="1800">
              <a:solidFill>
                <a:srgbClr val="334155"/>
              </a:solidFill>
              <a:latin typeface="Calibri"/>
              <a:ea typeface="Calibri"/>
              <a:cs typeface="Calibri"/>
              <a:sym typeface="Calibri"/>
            </a:endParaRPr>
          </a:p>
        </p:txBody>
      </p:sp>
      <p:sp>
        <p:nvSpPr>
          <p:cNvPr id="192" name="Google Shape;192;p18"/>
          <p:cNvSpPr txBox="1"/>
          <p:nvPr/>
        </p:nvSpPr>
        <p:spPr>
          <a:xfrm>
            <a:off x="6429375" y="2857500"/>
            <a:ext cx="2209800" cy="369300"/>
          </a:xfrm>
          <a:prstGeom prst="rect">
            <a:avLst/>
          </a:prstGeom>
          <a:solidFill>
            <a:srgbClr val="000000">
              <a:alpha val="0"/>
            </a:srgbClr>
          </a:solidFill>
          <a:ln>
            <a:noFill/>
          </a:ln>
        </p:spPr>
        <p:txBody>
          <a:bodyPr spcFirstLastPara="1" wrap="square" lIns="0" tIns="0" rIns="0" bIns="0" anchor="ctr" anchorCtr="0">
            <a:spAutoFit/>
          </a:bodyPr>
          <a:lstStyle/>
          <a:p>
            <a:pPr marL="0" lvl="0" indent="0" algn="ctr" rtl="0">
              <a:spcBef>
                <a:spcPts val="0"/>
              </a:spcBef>
              <a:spcAft>
                <a:spcPts val="0"/>
              </a:spcAft>
              <a:buNone/>
            </a:pPr>
            <a:r>
              <a:rPr lang="en-US" sz="2400" b="1">
                <a:solidFill>
                  <a:srgbClr val="0F172A"/>
                </a:solidFill>
                <a:latin typeface="Calibri"/>
                <a:ea typeface="Calibri"/>
                <a:cs typeface="Calibri"/>
                <a:sym typeface="Calibri"/>
              </a:rPr>
              <a:t>3. Επιμόρφωση</a:t>
            </a:r>
            <a:endParaRPr sz="2400" b="1">
              <a:solidFill>
                <a:srgbClr val="0F172A"/>
              </a:solidFill>
              <a:latin typeface="Calibri"/>
              <a:ea typeface="Calibri"/>
              <a:cs typeface="Calibri"/>
              <a:sym typeface="Calibri"/>
            </a:endParaRPr>
          </a:p>
        </p:txBody>
      </p:sp>
      <p:sp>
        <p:nvSpPr>
          <p:cNvPr id="193" name="Google Shape;193;p18"/>
          <p:cNvSpPr txBox="1"/>
          <p:nvPr/>
        </p:nvSpPr>
        <p:spPr>
          <a:xfrm>
            <a:off x="6429375" y="3333750"/>
            <a:ext cx="2209800" cy="1577700"/>
          </a:xfrm>
          <a:prstGeom prst="rect">
            <a:avLst/>
          </a:prstGeom>
          <a:solidFill>
            <a:srgbClr val="000000">
              <a:alpha val="0"/>
            </a:srgbClr>
          </a:solidFill>
          <a:ln>
            <a:noFill/>
          </a:ln>
        </p:spPr>
        <p:txBody>
          <a:bodyPr spcFirstLastPara="1" wrap="square" lIns="95250" tIns="95250" rIns="95250" bIns="95250" anchor="t" anchorCtr="0">
            <a:spAutoFit/>
          </a:bodyPr>
          <a:lstStyle/>
          <a:p>
            <a:pPr marL="0" lvl="0" indent="0" algn="ctr" rtl="0">
              <a:spcBef>
                <a:spcPts val="0"/>
              </a:spcBef>
              <a:spcAft>
                <a:spcPts val="0"/>
              </a:spcAft>
              <a:buNone/>
            </a:pPr>
            <a:r>
              <a:rPr lang="en-US" sz="1800">
                <a:solidFill>
                  <a:srgbClr val="334155"/>
                </a:solidFill>
                <a:latin typeface="Calibri"/>
                <a:ea typeface="Calibri"/>
                <a:cs typeface="Calibri"/>
                <a:sym typeface="Calibri"/>
              </a:rPr>
              <a:t>Workshops για εξατομικευμένη μάθηση και αυτοματοποίηση feedback.</a:t>
            </a:r>
            <a:endParaRPr sz="1800">
              <a:solidFill>
                <a:srgbClr val="334155"/>
              </a:solidFill>
              <a:latin typeface="Calibri"/>
              <a:ea typeface="Calibri"/>
              <a:cs typeface="Calibri"/>
              <a:sym typeface="Calibri"/>
            </a:endParaRPr>
          </a:p>
        </p:txBody>
      </p:sp>
      <p:sp>
        <p:nvSpPr>
          <p:cNvPr id="194" name="Google Shape;194;p18"/>
          <p:cNvSpPr txBox="1"/>
          <p:nvPr/>
        </p:nvSpPr>
        <p:spPr>
          <a:xfrm>
            <a:off x="9258300" y="2857500"/>
            <a:ext cx="2209800" cy="369300"/>
          </a:xfrm>
          <a:prstGeom prst="rect">
            <a:avLst/>
          </a:prstGeom>
          <a:solidFill>
            <a:srgbClr val="000000">
              <a:alpha val="0"/>
            </a:srgbClr>
          </a:solidFill>
          <a:ln>
            <a:noFill/>
          </a:ln>
        </p:spPr>
        <p:txBody>
          <a:bodyPr spcFirstLastPara="1" wrap="square" lIns="0" tIns="0" rIns="0" bIns="0" anchor="ctr" anchorCtr="0">
            <a:spAutoFit/>
          </a:bodyPr>
          <a:lstStyle/>
          <a:p>
            <a:pPr marL="0" lvl="0" indent="0" algn="ctr" rtl="0">
              <a:spcBef>
                <a:spcPts val="0"/>
              </a:spcBef>
              <a:spcAft>
                <a:spcPts val="0"/>
              </a:spcAft>
              <a:buNone/>
            </a:pPr>
            <a:r>
              <a:rPr lang="en-US" sz="2400" b="1">
                <a:solidFill>
                  <a:srgbClr val="0F172A"/>
                </a:solidFill>
                <a:latin typeface="Calibri"/>
                <a:ea typeface="Calibri"/>
                <a:cs typeface="Calibri"/>
                <a:sym typeface="Calibri"/>
              </a:rPr>
              <a:t>4. Συμπερίληψη</a:t>
            </a:r>
            <a:endParaRPr sz="2400" b="1">
              <a:solidFill>
                <a:srgbClr val="0F172A"/>
              </a:solidFill>
              <a:latin typeface="Calibri"/>
              <a:ea typeface="Calibri"/>
              <a:cs typeface="Calibri"/>
              <a:sym typeface="Calibri"/>
            </a:endParaRPr>
          </a:p>
        </p:txBody>
      </p:sp>
      <p:sp>
        <p:nvSpPr>
          <p:cNvPr id="195" name="Google Shape;195;p18"/>
          <p:cNvSpPr txBox="1"/>
          <p:nvPr/>
        </p:nvSpPr>
        <p:spPr>
          <a:xfrm>
            <a:off x="9258300" y="3333750"/>
            <a:ext cx="2209800" cy="1300800"/>
          </a:xfrm>
          <a:prstGeom prst="rect">
            <a:avLst/>
          </a:prstGeom>
          <a:solidFill>
            <a:srgbClr val="000000">
              <a:alpha val="0"/>
            </a:srgbClr>
          </a:solidFill>
          <a:ln>
            <a:noFill/>
          </a:ln>
        </p:spPr>
        <p:txBody>
          <a:bodyPr spcFirstLastPara="1" wrap="square" lIns="95250" tIns="95250" rIns="95250" bIns="95250" anchor="t" anchorCtr="0">
            <a:spAutoFit/>
          </a:bodyPr>
          <a:lstStyle/>
          <a:p>
            <a:pPr marL="0" lvl="0" indent="0" algn="ctr" rtl="0">
              <a:spcBef>
                <a:spcPts val="0"/>
              </a:spcBef>
              <a:spcAft>
                <a:spcPts val="0"/>
              </a:spcAft>
              <a:buNone/>
            </a:pPr>
            <a:r>
              <a:rPr lang="en-US" sz="1800">
                <a:solidFill>
                  <a:srgbClr val="334155"/>
                </a:solidFill>
                <a:latin typeface="Calibri"/>
                <a:ea typeface="Calibri"/>
                <a:cs typeface="Calibri"/>
                <a:sym typeface="Calibri"/>
              </a:rPr>
              <a:t>Προσβάσιμο εκπαιδευτικό υλικό μέσω Τεχνητής Νοημοσύνης.</a:t>
            </a:r>
            <a:endParaRPr sz="1800">
              <a:solidFill>
                <a:srgbClr val="334155"/>
              </a:solidFill>
              <a:latin typeface="Calibri"/>
              <a:ea typeface="Calibri"/>
              <a:cs typeface="Calibri"/>
              <a:sym typeface="Calibri"/>
            </a:endParaRPr>
          </a:p>
        </p:txBody>
      </p:sp>
      <p:sp>
        <p:nvSpPr>
          <p:cNvPr id="196" name="Google Shape;196;p18"/>
          <p:cNvSpPr txBox="1"/>
          <p:nvPr/>
        </p:nvSpPr>
        <p:spPr>
          <a:xfrm>
            <a:off x="771525" y="581025"/>
            <a:ext cx="11381400" cy="507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300" b="1">
                <a:solidFill>
                  <a:srgbClr val="0F172A"/>
                </a:solidFill>
                <a:latin typeface="Calibri"/>
                <a:ea typeface="Calibri"/>
                <a:cs typeface="Calibri"/>
                <a:sym typeface="Calibri"/>
              </a:rPr>
              <a:t>Πως Εμπλέκεται το </a:t>
            </a:r>
            <a:r>
              <a:rPr lang="en-US" sz="3300" b="1" i="0" u="none" strike="noStrike" cap="none">
                <a:solidFill>
                  <a:srgbClr val="0F172A"/>
                </a:solidFill>
                <a:latin typeface="Calibri"/>
                <a:ea typeface="Calibri"/>
                <a:cs typeface="Calibri"/>
                <a:sym typeface="Calibri"/>
              </a:rPr>
              <a:t>ΚΕΔΙΜΑ ΔΙ.ΠΑ.Ε</a:t>
            </a:r>
            <a:endParaRPr sz="3300">
              <a:latin typeface="Calibri"/>
              <a:ea typeface="Calibri"/>
              <a:cs typeface="Calibri"/>
              <a:sym typeface="Calibri"/>
            </a:endParaRPr>
          </a:p>
        </p:txBody>
      </p:sp>
      <p:sp>
        <p:nvSpPr>
          <p:cNvPr id="197" name="Google Shape;197;p18"/>
          <p:cNvSpPr/>
          <p:nvPr/>
        </p:nvSpPr>
        <p:spPr>
          <a:xfrm>
            <a:off x="581025" y="581025"/>
            <a:ext cx="76200" cy="552600"/>
          </a:xfrm>
          <a:prstGeom prst="rect">
            <a:avLst/>
          </a:prstGeom>
          <a:solidFill>
            <a:srgbClr val="0050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 name="Εικόνα 2">
            <a:extLst>
              <a:ext uri="{FF2B5EF4-FFF2-40B4-BE49-F238E27FC236}">
                <a16:creationId xmlns:a16="http://schemas.microsoft.com/office/drawing/2014/main" id="{E031DBD7-BDEA-9945-3148-DC967143458F}"/>
              </a:ext>
            </a:extLst>
          </p:cNvPr>
          <p:cNvPicPr>
            <a:picLocks noChangeAspect="1"/>
          </p:cNvPicPr>
          <p:nvPr/>
        </p:nvPicPr>
        <p:blipFill>
          <a:blip r:embed="rId5"/>
          <a:stretch>
            <a:fillRect/>
          </a:stretch>
        </p:blipFill>
        <p:spPr>
          <a:xfrm>
            <a:off x="1639269" y="2190750"/>
            <a:ext cx="479502" cy="479502"/>
          </a:xfrm>
          <a:prstGeom prst="rect">
            <a:avLst/>
          </a:prstGeom>
        </p:spPr>
      </p:pic>
      <p:pic>
        <p:nvPicPr>
          <p:cNvPr id="5" name="Εικόνα 4">
            <a:extLst>
              <a:ext uri="{FF2B5EF4-FFF2-40B4-BE49-F238E27FC236}">
                <a16:creationId xmlns:a16="http://schemas.microsoft.com/office/drawing/2014/main" id="{4009CFB2-D74B-5963-F162-873E98F57ED4}"/>
              </a:ext>
            </a:extLst>
          </p:cNvPr>
          <p:cNvPicPr>
            <a:picLocks noChangeAspect="1"/>
          </p:cNvPicPr>
          <p:nvPr/>
        </p:nvPicPr>
        <p:blipFill>
          <a:blip r:embed="rId6"/>
          <a:stretch>
            <a:fillRect/>
          </a:stretch>
        </p:blipFill>
        <p:spPr>
          <a:xfrm>
            <a:off x="4428305" y="2190750"/>
            <a:ext cx="554090" cy="479502"/>
          </a:xfrm>
          <a:prstGeom prst="rect">
            <a:avLst/>
          </a:prstGeom>
        </p:spPr>
      </p:pic>
      <p:pic>
        <p:nvPicPr>
          <p:cNvPr id="7" name="Εικόνα 6">
            <a:extLst>
              <a:ext uri="{FF2B5EF4-FFF2-40B4-BE49-F238E27FC236}">
                <a16:creationId xmlns:a16="http://schemas.microsoft.com/office/drawing/2014/main" id="{A38FD878-9261-DE56-E7D7-5A547867A4F5}"/>
              </a:ext>
            </a:extLst>
          </p:cNvPr>
          <p:cNvPicPr>
            <a:picLocks noChangeAspect="1"/>
          </p:cNvPicPr>
          <p:nvPr/>
        </p:nvPicPr>
        <p:blipFill>
          <a:blip r:embed="rId7"/>
          <a:stretch>
            <a:fillRect/>
          </a:stretch>
        </p:blipFill>
        <p:spPr>
          <a:xfrm>
            <a:off x="7257230" y="2139740"/>
            <a:ext cx="554090" cy="530512"/>
          </a:xfrm>
          <a:prstGeom prst="rect">
            <a:avLst/>
          </a:prstGeom>
        </p:spPr>
      </p:pic>
      <p:pic>
        <p:nvPicPr>
          <p:cNvPr id="9" name="Εικόνα 8">
            <a:extLst>
              <a:ext uri="{FF2B5EF4-FFF2-40B4-BE49-F238E27FC236}">
                <a16:creationId xmlns:a16="http://schemas.microsoft.com/office/drawing/2014/main" id="{44206BC2-5C87-E925-4810-973F02FED05F}"/>
              </a:ext>
            </a:extLst>
          </p:cNvPr>
          <p:cNvPicPr>
            <a:picLocks noChangeAspect="1"/>
          </p:cNvPicPr>
          <p:nvPr/>
        </p:nvPicPr>
        <p:blipFill>
          <a:blip r:embed="rId8"/>
          <a:stretch>
            <a:fillRect/>
          </a:stretch>
        </p:blipFill>
        <p:spPr>
          <a:xfrm>
            <a:off x="10080423" y="2235254"/>
            <a:ext cx="567913" cy="434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1"/>
        <p:cNvGrpSpPr/>
        <p:nvPr/>
      </p:nvGrpSpPr>
      <p:grpSpPr>
        <a:xfrm>
          <a:off x="0" y="0"/>
          <a:ext cx="0" cy="0"/>
          <a:chOff x="0" y="0"/>
          <a:chExt cx="0" cy="0"/>
        </a:xfrm>
      </p:grpSpPr>
      <p:pic>
        <p:nvPicPr>
          <p:cNvPr id="202" name="Google Shape;202;p19" descr="image.png"/>
          <p:cNvPicPr preferRelativeResize="0"/>
          <p:nvPr/>
        </p:nvPicPr>
        <p:blipFill rotWithShape="1">
          <a:blip r:embed="rId3">
            <a:alphaModFix/>
            <a:extLst>
              <a:ext uri="{BEBA8EAE-BF5A-486C-A8C5-ECC9F3942E4B}">
                <a14:imgProps xmlns:a14="http://schemas.microsoft.com/office/drawing/2010/main">
                  <a14:imgLayer r:embed="rId4">
                    <a14:imgEffect>
                      <a14:saturation sat="400000"/>
                    </a14:imgEffect>
                  </a14:imgLayer>
                </a14:imgProps>
              </a:ext>
            </a:extLst>
          </a:blip>
          <a:srcRect/>
          <a:stretch/>
        </p:blipFill>
        <p:spPr>
          <a:xfrm>
            <a:off x="0" y="-22341"/>
            <a:ext cx="12192000" cy="6858000"/>
          </a:xfrm>
          <a:prstGeom prst="rect">
            <a:avLst/>
          </a:prstGeom>
          <a:noFill/>
          <a:ln>
            <a:noFill/>
          </a:ln>
        </p:spPr>
      </p:pic>
      <p:sp>
        <p:nvSpPr>
          <p:cNvPr id="203" name="Google Shape;203;p19"/>
          <p:cNvSpPr txBox="1"/>
          <p:nvPr/>
        </p:nvSpPr>
        <p:spPr>
          <a:xfrm>
            <a:off x="743169" y="404970"/>
            <a:ext cx="11381400" cy="507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300" b="1" dirty="0">
                <a:solidFill>
                  <a:srgbClr val="0F172A"/>
                </a:solidFill>
                <a:latin typeface="Calibri"/>
                <a:ea typeface="Calibri"/>
                <a:cs typeface="Calibri"/>
                <a:sym typeface="Calibri"/>
              </a:rPr>
              <a:t>Επ</a:t>
            </a:r>
            <a:r>
              <a:rPr lang="en-US" sz="3300" b="1" dirty="0" err="1">
                <a:solidFill>
                  <a:srgbClr val="0F172A"/>
                </a:solidFill>
                <a:latin typeface="Calibri"/>
                <a:ea typeface="Calibri"/>
                <a:cs typeface="Calibri"/>
                <a:sym typeface="Calibri"/>
              </a:rPr>
              <a:t>ιμορφωτικές</a:t>
            </a:r>
            <a:r>
              <a:rPr lang="en-US" sz="3300" b="1" dirty="0">
                <a:solidFill>
                  <a:srgbClr val="0F172A"/>
                </a:solidFill>
                <a:latin typeface="Calibri"/>
                <a:ea typeface="Calibri"/>
                <a:cs typeface="Calibri"/>
                <a:sym typeface="Calibri"/>
              </a:rPr>
              <a:t> </a:t>
            </a:r>
            <a:r>
              <a:rPr lang="en-US" sz="3300" b="1" dirty="0" err="1">
                <a:solidFill>
                  <a:srgbClr val="0F172A"/>
                </a:solidFill>
                <a:latin typeface="Calibri"/>
                <a:ea typeface="Calibri"/>
                <a:cs typeface="Calibri"/>
                <a:sym typeface="Calibri"/>
              </a:rPr>
              <a:t>Δράσεις</a:t>
            </a:r>
            <a:r>
              <a:rPr lang="en-US" sz="3300" b="1" dirty="0">
                <a:solidFill>
                  <a:srgbClr val="0F172A"/>
                </a:solidFill>
                <a:latin typeface="Calibri"/>
                <a:ea typeface="Calibri"/>
                <a:cs typeface="Calibri"/>
                <a:sym typeface="Calibri"/>
              </a:rPr>
              <a:t> </a:t>
            </a:r>
            <a:r>
              <a:rPr lang="en-US" sz="3300" b="1" dirty="0" err="1">
                <a:solidFill>
                  <a:srgbClr val="0F172A"/>
                </a:solidFill>
                <a:latin typeface="Calibri"/>
                <a:ea typeface="Calibri"/>
                <a:cs typeface="Calibri"/>
                <a:sym typeface="Calibri"/>
              </a:rPr>
              <a:t>γι</a:t>
            </a:r>
            <a:r>
              <a:rPr lang="en-US" sz="3300" b="1" dirty="0">
                <a:solidFill>
                  <a:srgbClr val="0F172A"/>
                </a:solidFill>
                <a:latin typeface="Calibri"/>
                <a:ea typeface="Calibri"/>
                <a:cs typeface="Calibri"/>
                <a:sym typeface="Calibri"/>
              </a:rPr>
              <a:t>α τα Μέλη ΔΕΠ</a:t>
            </a:r>
            <a:endParaRPr sz="3300" dirty="0">
              <a:latin typeface="Calibri"/>
              <a:ea typeface="Calibri"/>
              <a:cs typeface="Calibri"/>
              <a:sym typeface="Calibri"/>
            </a:endParaRPr>
          </a:p>
        </p:txBody>
      </p:sp>
      <p:sp>
        <p:nvSpPr>
          <p:cNvPr id="204" name="Google Shape;204;p19"/>
          <p:cNvSpPr/>
          <p:nvPr/>
        </p:nvSpPr>
        <p:spPr>
          <a:xfrm>
            <a:off x="568499" y="360270"/>
            <a:ext cx="76200" cy="552600"/>
          </a:xfrm>
          <a:prstGeom prst="rect">
            <a:avLst/>
          </a:prstGeom>
          <a:solidFill>
            <a:srgbClr val="0050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6" name="Εικόνα 5">
            <a:extLst>
              <a:ext uri="{FF2B5EF4-FFF2-40B4-BE49-F238E27FC236}">
                <a16:creationId xmlns:a16="http://schemas.microsoft.com/office/drawing/2014/main" id="{5E4F9B87-B128-C607-90CB-72BB3847ED2B}"/>
              </a:ext>
            </a:extLst>
          </p:cNvPr>
          <p:cNvPicPr>
            <a:picLocks noChangeAspect="1"/>
          </p:cNvPicPr>
          <p:nvPr/>
        </p:nvPicPr>
        <p:blipFill>
          <a:blip r:embed="rId5"/>
          <a:stretch/>
        </p:blipFill>
        <p:spPr>
          <a:xfrm>
            <a:off x="743169" y="1057293"/>
            <a:ext cx="4040146" cy="5502780"/>
          </a:xfrm>
          <a:prstGeom prst="rect">
            <a:avLst/>
          </a:prstGeom>
        </p:spPr>
      </p:pic>
      <p:pic>
        <p:nvPicPr>
          <p:cNvPr id="11" name="Εικόνα 10">
            <a:extLst>
              <a:ext uri="{FF2B5EF4-FFF2-40B4-BE49-F238E27FC236}">
                <a16:creationId xmlns:a16="http://schemas.microsoft.com/office/drawing/2014/main" id="{EF572571-89A5-CC79-BF5A-FF6FD97FEF69}"/>
              </a:ext>
            </a:extLst>
          </p:cNvPr>
          <p:cNvPicPr>
            <a:picLocks noChangeAspect="1"/>
          </p:cNvPicPr>
          <p:nvPr/>
        </p:nvPicPr>
        <p:blipFill>
          <a:blip r:embed="rId6"/>
          <a:stretch>
            <a:fillRect/>
          </a:stretch>
        </p:blipFill>
        <p:spPr>
          <a:xfrm>
            <a:off x="5457748" y="1133625"/>
            <a:ext cx="2802566" cy="2648013"/>
          </a:xfrm>
          <a:prstGeom prst="rect">
            <a:avLst/>
          </a:prstGeom>
        </p:spPr>
      </p:pic>
      <p:pic>
        <p:nvPicPr>
          <p:cNvPr id="13" name="Εικόνα 12">
            <a:extLst>
              <a:ext uri="{FF2B5EF4-FFF2-40B4-BE49-F238E27FC236}">
                <a16:creationId xmlns:a16="http://schemas.microsoft.com/office/drawing/2014/main" id="{0E906625-A658-27CE-57DF-F3B693CA5AE5}"/>
              </a:ext>
            </a:extLst>
          </p:cNvPr>
          <p:cNvPicPr>
            <a:picLocks noChangeAspect="1"/>
          </p:cNvPicPr>
          <p:nvPr/>
        </p:nvPicPr>
        <p:blipFill>
          <a:blip r:embed="rId7"/>
          <a:stretch>
            <a:fillRect/>
          </a:stretch>
        </p:blipFill>
        <p:spPr>
          <a:xfrm>
            <a:off x="8962932" y="1133625"/>
            <a:ext cx="2769760" cy="2648013"/>
          </a:xfrm>
          <a:prstGeom prst="rect">
            <a:avLst/>
          </a:prstGeom>
        </p:spPr>
      </p:pic>
      <p:pic>
        <p:nvPicPr>
          <p:cNvPr id="15" name="Εικόνα 14">
            <a:extLst>
              <a:ext uri="{FF2B5EF4-FFF2-40B4-BE49-F238E27FC236}">
                <a16:creationId xmlns:a16="http://schemas.microsoft.com/office/drawing/2014/main" id="{537F5966-92F8-4919-FBD0-FDE84B5D9460}"/>
              </a:ext>
            </a:extLst>
          </p:cNvPr>
          <p:cNvPicPr>
            <a:picLocks noChangeAspect="1"/>
          </p:cNvPicPr>
          <p:nvPr/>
        </p:nvPicPr>
        <p:blipFill>
          <a:blip r:embed="rId8"/>
          <a:stretch>
            <a:fillRect/>
          </a:stretch>
        </p:blipFill>
        <p:spPr>
          <a:xfrm>
            <a:off x="5468609" y="3892142"/>
            <a:ext cx="2791705" cy="2648013"/>
          </a:xfrm>
          <a:prstGeom prst="rect">
            <a:avLst/>
          </a:prstGeom>
        </p:spPr>
      </p:pic>
      <p:pic>
        <p:nvPicPr>
          <p:cNvPr id="21" name="Εικόνα 20">
            <a:extLst>
              <a:ext uri="{FF2B5EF4-FFF2-40B4-BE49-F238E27FC236}">
                <a16:creationId xmlns:a16="http://schemas.microsoft.com/office/drawing/2014/main" id="{17A8E011-B93E-3C61-3FEA-EA1FD520B530}"/>
              </a:ext>
            </a:extLst>
          </p:cNvPr>
          <p:cNvPicPr>
            <a:picLocks noChangeAspect="1"/>
          </p:cNvPicPr>
          <p:nvPr/>
        </p:nvPicPr>
        <p:blipFill>
          <a:blip r:embed="rId9"/>
          <a:stretch>
            <a:fillRect/>
          </a:stretch>
        </p:blipFill>
        <p:spPr>
          <a:xfrm>
            <a:off x="8962931" y="3892142"/>
            <a:ext cx="2769761" cy="26679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out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outHorizont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25;p21" descr="image.png">
            <a:extLst>
              <a:ext uri="{FF2B5EF4-FFF2-40B4-BE49-F238E27FC236}">
                <a16:creationId xmlns:a16="http://schemas.microsoft.com/office/drawing/2014/main" id="{BE6AB456-10ED-1971-1BC1-823288B8D85D}"/>
              </a:ext>
            </a:extLst>
          </p:cNvPr>
          <p:cNvPicPr preferRelativeResize="0"/>
          <p:nvPr/>
        </p:nvPicPr>
        <p:blipFill rotWithShape="1">
          <a:blip r:embed="rId2">
            <a:alphaModFix/>
            <a:extLst>
              <a:ext uri="{BEBA8EAE-BF5A-486C-A8C5-ECC9F3942E4B}">
                <a14:imgProps xmlns:a14="http://schemas.microsoft.com/office/drawing/2010/main">
                  <a14:imgLayer r:embed="rId3">
                    <a14:imgEffect>
                      <a14:saturation sat="400000"/>
                    </a14:imgEffect>
                  </a14:imgLayer>
                </a14:imgProps>
              </a:ext>
            </a:extLst>
          </a:blip>
          <a:srcRect/>
          <a:stretch/>
        </p:blipFill>
        <p:spPr>
          <a:xfrm>
            <a:off x="-1774" y="0"/>
            <a:ext cx="12192000" cy="6858000"/>
          </a:xfrm>
          <a:prstGeom prst="rect">
            <a:avLst/>
          </a:prstGeom>
          <a:noFill/>
          <a:ln>
            <a:noFill/>
          </a:ln>
        </p:spPr>
      </p:pic>
      <p:sp>
        <p:nvSpPr>
          <p:cNvPr id="2" name="object 2" descr="$PPTXTitle"/>
          <p:cNvSpPr txBox="1">
            <a:spLocks noGrp="1"/>
          </p:cNvSpPr>
          <p:nvPr>
            <p:ph type="ctrTitle"/>
          </p:nvPr>
        </p:nvSpPr>
        <p:spPr>
          <a:xfrm>
            <a:off x="3489732" y="1482882"/>
            <a:ext cx="5566494" cy="1126489"/>
          </a:xfrm>
          <a:prstGeom prst="rect">
            <a:avLst/>
          </a:prstGeom>
        </p:spPr>
        <p:txBody>
          <a:bodyPr vert="horz" wrap="square" lIns="0" tIns="8890" rIns="0" bIns="0" rtlCol="0">
            <a:spAutoFit/>
          </a:bodyPr>
          <a:lstStyle/>
          <a:p>
            <a:pPr marR="5080" algn="ctr"/>
            <a:r>
              <a:rPr sz="3600" dirty="0">
                <a:solidFill>
                  <a:srgbClr val="1E398A"/>
                </a:solidFill>
                <a:latin typeface="+mj-lt"/>
              </a:rPr>
              <a:t>Σας ευχαριστούμε για την προσοχή σας!</a:t>
            </a:r>
            <a:endParaRPr sz="3600" dirty="0">
              <a:latin typeface="+mj-lt"/>
            </a:endParaRPr>
          </a:p>
        </p:txBody>
      </p:sp>
      <p:sp>
        <p:nvSpPr>
          <p:cNvPr id="3" name="object 3"/>
          <p:cNvSpPr txBox="1"/>
          <p:nvPr/>
        </p:nvSpPr>
        <p:spPr>
          <a:xfrm>
            <a:off x="3357101" y="2916496"/>
            <a:ext cx="5699125" cy="575945"/>
          </a:xfrm>
          <a:prstGeom prst="rect">
            <a:avLst/>
          </a:prstGeom>
        </p:spPr>
        <p:txBody>
          <a:bodyPr vert="horz" wrap="square" lIns="0" tIns="10795" rIns="0" bIns="0" rtlCol="0">
            <a:spAutoFit/>
          </a:bodyPr>
          <a:lstStyle/>
          <a:p>
            <a:pPr marL="2141220" marR="5080" lvl="0" indent="-2129155" defTabSz="914400" eaLnBrk="1" fontAlgn="auto" latinLnBrk="0" hangingPunct="1">
              <a:lnSpc>
                <a:spcPct val="100699"/>
              </a:lnSpc>
              <a:spcBef>
                <a:spcPts val="85"/>
              </a:spcBef>
              <a:spcAft>
                <a:spcPts val="0"/>
              </a:spcAft>
              <a:buClrTx/>
              <a:buSzTx/>
              <a:buFontTx/>
              <a:buNone/>
              <a:tabLst/>
              <a:defRPr/>
            </a:pPr>
            <a:r>
              <a:rPr kumimoji="0" sz="1800" b="0" i="1" u="none" strike="noStrike" kern="0" cap="none" spc="0" normalizeH="0" baseline="0" noProof="0" dirty="0">
                <a:ln>
                  <a:noFill/>
                </a:ln>
                <a:solidFill>
                  <a:srgbClr val="64738B"/>
                </a:solidFill>
                <a:effectLst/>
                <a:uLnTx/>
                <a:uFillTx/>
                <a:latin typeface="Calibri"/>
                <a:cs typeface="Arial"/>
              </a:rPr>
              <a:t>"Ενισχύοντας τη διδασκαλία, επενδύουμε στο μέλλον της εκπαίδευσης."</a:t>
            </a:r>
            <a:endParaRPr kumimoji="0" sz="1800" b="0" i="0" u="none" strike="noStrike" kern="0" cap="none" spc="0" normalizeH="0" baseline="0" noProof="0" dirty="0">
              <a:ln>
                <a:noFill/>
              </a:ln>
              <a:solidFill>
                <a:sysClr val="windowText" lastClr="000000"/>
              </a:solidFill>
              <a:effectLst/>
              <a:uLnTx/>
              <a:uFillTx/>
              <a:latin typeface="Calibri"/>
              <a:cs typeface="Arial"/>
            </a:endParaRPr>
          </a:p>
        </p:txBody>
      </p:sp>
      <p:pic>
        <p:nvPicPr>
          <p:cNvPr id="4" name="object 4"/>
          <p:cNvPicPr/>
          <p:nvPr/>
        </p:nvPicPr>
        <p:blipFill>
          <a:blip r:embed="rId4" cstate="print"/>
          <a:stretch>
            <a:fillRect/>
          </a:stretch>
        </p:blipFill>
        <p:spPr>
          <a:xfrm>
            <a:off x="4926532" y="4268225"/>
            <a:ext cx="2335386" cy="2468349"/>
          </a:xfrm>
          <a:prstGeom prst="rect">
            <a:avLst/>
          </a:prstGeom>
        </p:spPr>
      </p:pic>
      <p:sp>
        <p:nvSpPr>
          <p:cNvPr id="6" name="Οβάλ 5">
            <a:extLst>
              <a:ext uri="{FF2B5EF4-FFF2-40B4-BE49-F238E27FC236}">
                <a16:creationId xmlns:a16="http://schemas.microsoft.com/office/drawing/2014/main" id="{008227A6-01A4-1914-CDA7-E0C789171220}"/>
              </a:ext>
            </a:extLst>
          </p:cNvPr>
          <p:cNvSpPr/>
          <p:nvPr/>
        </p:nvSpPr>
        <p:spPr>
          <a:xfrm>
            <a:off x="2525116" y="599812"/>
            <a:ext cx="7138219" cy="3546987"/>
          </a:xfrm>
          <a:prstGeom prst="ellipse">
            <a:avLst/>
          </a:prstGeom>
          <a:no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762</Words>
  <Application>Microsoft Office PowerPoint</Application>
  <PresentationFormat>Ευρεία οθόνη</PresentationFormat>
  <Paragraphs>68</Paragraphs>
  <Slides>8</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8</vt:i4>
      </vt:variant>
    </vt:vector>
  </HeadingPairs>
  <TitlesOfParts>
    <vt:vector size="10" baseType="lpstr">
      <vt:lpstr>Office Theme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Domna</dc:creator>
  <cp:lastModifiedBy>MD</cp:lastModifiedBy>
  <cp:revision>20</cp:revision>
  <dcterms:modified xsi:type="dcterms:W3CDTF">2026-06-19T14:57:12Z</dcterms:modified>
</cp:coreProperties>
</file>